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Proxima Nova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858363D-EA64-4FFA-A53A-817560A6E7FD}">
  <a:tblStyle styleId="{3858363D-EA64-4FFA-A53A-817560A6E7F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ProximaNova-regular.fntdata"/><Relationship Id="rId21" Type="http://schemas.openxmlformats.org/officeDocument/2006/relationships/slide" Target="slides/slide15.xml"/><Relationship Id="rId24" Type="http://schemas.openxmlformats.org/officeDocument/2006/relationships/font" Target="fonts/ProximaNova-italic.fntdata"/><Relationship Id="rId23" Type="http://schemas.openxmlformats.org/officeDocument/2006/relationships/font" Target="fonts/ProximaNova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5" Type="http://schemas.openxmlformats.org/officeDocument/2006/relationships/font" Target="fonts/ProximaNova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3adcd5de0c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3adcd5de0c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3e3d57136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3e3d57136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3ad321ac0d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3ad321ac0d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3ad321ac0d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23ad321ac0d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3ad321ac0d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3ad321ac0d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3e3d571368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3e3d57136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3adcd5de0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3adcd5de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3adcd5de0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3adcd5de0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3adcd5de0c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3adcd5de0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3e3d571368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3e3d571368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3adcd5de0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3adcd5de0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3adcd5de0c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3adcd5de0c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3adcd5de0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3adcd5de0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3e3d571368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3e3d571368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" name="Google Shape;16;p3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pearmin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Technical Analysis Report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Elisabeth Loiselle</a:t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3">
            <a:alphaModFix/>
          </a:blip>
          <a:srcRect b="38128" l="7009" r="7403" t="35256"/>
          <a:stretch/>
        </p:blipFill>
        <p:spPr>
          <a:xfrm>
            <a:off x="5945525" y="4148850"/>
            <a:ext cx="3198475" cy="99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4">
            <a:alphaModFix/>
          </a:blip>
          <a:srcRect b="10433" l="10297" r="9625" t="9367"/>
          <a:stretch/>
        </p:blipFill>
        <p:spPr>
          <a:xfrm>
            <a:off x="7439750" y="3191325"/>
            <a:ext cx="1443026" cy="95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2225" y="3209900"/>
            <a:ext cx="957526" cy="957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50/200 Rule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Tells an investor if they should buy a stock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Want to buy if 50-day and 200-day moving average trends cross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Does not tell an investor when to sell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MY RULE: Wait </a:t>
            </a:r>
            <a:r>
              <a:rPr b="1" lang="en"/>
              <a:t>10 days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RSI: Relative Strength Index</a:t>
            </a:r>
            <a:endParaRPr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152475"/>
            <a:ext cx="85206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Measures the speed and magnitude of an asset’s recent price changes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Want to identify potential overbought and oversold assets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highlight>
                  <a:schemeClr val="lt2"/>
                </a:highlight>
              </a:rPr>
              <a:t>Overbought is &gt; 70</a:t>
            </a:r>
            <a:r>
              <a:rPr lang="en"/>
              <a:t> (green)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Want to short the stock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b="1" lang="en">
                <a:highlight>
                  <a:schemeClr val="accent5"/>
                </a:highlight>
              </a:rPr>
              <a:t>Oversold is &lt; 30</a:t>
            </a:r>
            <a:r>
              <a:rPr b="1" lang="en"/>
              <a:t> 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Want to long </a:t>
            </a:r>
            <a:r>
              <a:rPr lang="en"/>
              <a:t>the</a:t>
            </a:r>
            <a:r>
              <a:rPr lang="en"/>
              <a:t> stock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MY RULE: Hold for </a:t>
            </a:r>
            <a:r>
              <a:rPr b="1" lang="en"/>
              <a:t>10 days </a:t>
            </a:r>
            <a:endParaRPr b="1">
              <a:highlight>
                <a:schemeClr val="dk2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Value Stock: </a:t>
            </a:r>
            <a:r>
              <a:rPr b="1" lang="en"/>
              <a:t>Ternium SA (TX)</a:t>
            </a:r>
            <a:endParaRPr b="1"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017725"/>
            <a:ext cx="8520600" cy="401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10000"/>
          </a:bodyPr>
          <a:lstStyle/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Subsidiary of The Techint Group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Manufacturer and </a:t>
            </a:r>
            <a:r>
              <a:rPr lang="en"/>
              <a:t>distributor</a:t>
            </a:r>
            <a:r>
              <a:rPr lang="en"/>
              <a:t> of steel products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Carries out the </a:t>
            </a:r>
            <a:r>
              <a:rPr lang="en"/>
              <a:t>marketing</a:t>
            </a:r>
            <a:r>
              <a:rPr lang="en"/>
              <a:t> and sales of mining products such as pellets and iron ore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Serves construction, automotive, home appliances, agroindustry, </a:t>
            </a:r>
            <a:r>
              <a:rPr lang="en"/>
              <a:t>packaging, transport, and energy industries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Founded in 2005 in Buenos Aires, Argentina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Headquartered in Luxembourg </a:t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 rotWithShape="1">
          <a:blip r:embed="rId3">
            <a:alphaModFix/>
          </a:blip>
          <a:srcRect b="38128" l="7009" r="7403" t="35256"/>
          <a:stretch/>
        </p:blipFill>
        <p:spPr>
          <a:xfrm>
            <a:off x="5770826" y="45875"/>
            <a:ext cx="3373175" cy="1048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50/200 Rule</a:t>
            </a:r>
            <a:endParaRPr/>
          </a:p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311700" y="11051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b="1" lang="en"/>
              <a:t>WINNER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◆"/>
            </a:pPr>
            <a:r>
              <a:rPr lang="en"/>
              <a:t>2/9/23: BUY at $37.68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2/22/23: $40.87 ($3.19 profit) </a:t>
            </a:r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800" y="2077275"/>
            <a:ext cx="7296399" cy="282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11700" y="554663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RSI (TX)</a:t>
            </a:r>
            <a:endParaRPr/>
          </a:p>
        </p:txBody>
      </p:sp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311700" y="1152475"/>
            <a:ext cx="8754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b="1" lang="en"/>
              <a:t>WINNER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812" y="1753938"/>
            <a:ext cx="8754376" cy="26588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7" name="Google Shape;97;p18"/>
          <p:cNvGraphicFramePr/>
          <p:nvPr/>
        </p:nvGraphicFramePr>
        <p:xfrm>
          <a:off x="4960500" y="188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{3858363D-EA64-4FFA-A53A-817560A6E7FD}</a:tableStyleId>
              </a:tblPr>
              <a:tblGrid>
                <a:gridCol w="2052750"/>
                <a:gridCol w="2052750"/>
              </a:tblGrid>
              <a:tr h="54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highlight>
                            <a:schemeClr val="lt2"/>
                          </a:highlight>
                        </a:rPr>
                        <a:t>OVERBOUGHT (&gt;70)</a:t>
                      </a:r>
                      <a:endParaRPr b="1">
                        <a:solidFill>
                          <a:schemeClr val="dk1"/>
                        </a:solidFill>
                        <a:highlight>
                          <a:schemeClr val="lt2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highlight>
                            <a:schemeClr val="accent5"/>
                          </a:highlight>
                        </a:rPr>
                        <a:t>OVERSOLD (&lt;30)</a:t>
                      </a:r>
                      <a:endParaRPr b="1">
                        <a:highlight>
                          <a:schemeClr val="accent5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54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2 Trades</a:t>
                      </a:r>
                      <a:endParaRPr b="1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(1/10/23-2/3/23 &amp; 2/28/23-3/7/23)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0 Trades</a:t>
                      </a:r>
                      <a:endParaRPr b="1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RSI Analysis</a:t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MY RULE: leave the market 10 days after the buy/sell date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arenR"/>
            </a:pPr>
            <a:r>
              <a:rPr b="1" lang="en"/>
              <a:t>Short</a:t>
            </a:r>
            <a:r>
              <a:rPr lang="en"/>
              <a:t> on 2/3/23:  $70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en"/>
              <a:t>2/23/23: $65 ➡ </a:t>
            </a:r>
            <a:r>
              <a:rPr b="1" lang="en">
                <a:highlight>
                  <a:schemeClr val="lt2"/>
                </a:highlight>
              </a:rPr>
              <a:t>$5 profit</a:t>
            </a:r>
            <a:endParaRPr b="1">
              <a:highlight>
                <a:schemeClr val="lt2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arenR"/>
            </a:pPr>
            <a:r>
              <a:rPr b="1" lang="en"/>
              <a:t>Short</a:t>
            </a:r>
            <a:r>
              <a:rPr lang="en"/>
              <a:t> on 3/7/23: $69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arenR"/>
            </a:pPr>
            <a:r>
              <a:rPr lang="en"/>
              <a:t>3/17/23: $52 ➡</a:t>
            </a:r>
            <a:r>
              <a:rPr lang="en">
                <a:highlight>
                  <a:schemeClr val="lt2"/>
                </a:highlight>
              </a:rPr>
              <a:t> </a:t>
            </a:r>
            <a:r>
              <a:rPr b="1" lang="en">
                <a:highlight>
                  <a:schemeClr val="lt2"/>
                </a:highlight>
              </a:rPr>
              <a:t>$17 profit</a:t>
            </a:r>
            <a:endParaRPr b="1">
              <a:highlight>
                <a:schemeClr val="lt2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Dividend Stock: </a:t>
            </a:r>
            <a:r>
              <a:rPr b="1" lang="en"/>
              <a:t>Dell Technologies Inc. (DELL)</a:t>
            </a:r>
            <a:endParaRPr b="1"/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11700" y="1152475"/>
            <a:ext cx="8520600" cy="38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Formerly known as Denali Holding Inc. (changed 2016)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Designs, develops, </a:t>
            </a:r>
            <a:r>
              <a:rPr lang="en"/>
              <a:t>manufacturer</a:t>
            </a:r>
            <a:r>
              <a:rPr lang="en"/>
              <a:t>, sells, and supports various comprehensive and integrated solutions, products and services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Operates through </a:t>
            </a:r>
            <a:r>
              <a:rPr lang="en"/>
              <a:t>Infrastructure Solutions Group (ISG) and Client Solutions Group (CSG)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Also involved in provision of cybersecurity technology-driven security solutions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Founded in 1984 and headquartered in Round Rock, Texas</a:t>
            </a:r>
            <a:endParaRPr/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9650" y="0"/>
            <a:ext cx="1334349" cy="133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50/200 Rule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1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b="1" lang="en"/>
              <a:t>NO WIN OR LOSS</a:t>
            </a:r>
            <a:endParaRPr b="1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◆"/>
            </a:pPr>
            <a:r>
              <a:rPr lang="en" sz="1300"/>
              <a:t>Zero trades because the 50-day and 200-day MA never cross</a:t>
            </a:r>
            <a:endParaRPr sz="1300"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8362" y="1772150"/>
            <a:ext cx="6087276" cy="3061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RSI</a:t>
            </a:r>
            <a:endParaRPr/>
          </a:p>
        </p:txBody>
      </p:sp>
      <p:sp>
        <p:nvSpPr>
          <p:cNvPr id="123" name="Google Shape;123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b="1" lang="en"/>
              <a:t> </a:t>
            </a:r>
            <a:r>
              <a:rPr b="1" lang="en"/>
              <a:t>WINNER</a:t>
            </a:r>
            <a:endParaRPr sz="1300"/>
          </a:p>
        </p:txBody>
      </p:sp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363" y="1785200"/>
            <a:ext cx="6267274" cy="30388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5" name="Google Shape;125;p22"/>
          <p:cNvGraphicFramePr/>
          <p:nvPr/>
        </p:nvGraphicFramePr>
        <p:xfrm>
          <a:off x="4960500" y="188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{3858363D-EA64-4FFA-A53A-817560A6E7FD}</a:tableStyleId>
              </a:tblPr>
              <a:tblGrid>
                <a:gridCol w="2052750"/>
                <a:gridCol w="2052750"/>
              </a:tblGrid>
              <a:tr h="54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highlight>
                            <a:schemeClr val="lt2"/>
                          </a:highlight>
                        </a:rPr>
                        <a:t>OVERBOUGHT (&gt;70)</a:t>
                      </a:r>
                      <a:endParaRPr b="1">
                        <a:solidFill>
                          <a:schemeClr val="dk1"/>
                        </a:solidFill>
                        <a:highlight>
                          <a:schemeClr val="lt2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highlight>
                            <a:schemeClr val="accent5"/>
                          </a:highlight>
                        </a:rPr>
                        <a:t>OVERSOLD (&lt;30)</a:t>
                      </a:r>
                      <a:endParaRPr b="1">
                        <a:highlight>
                          <a:schemeClr val="accent5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54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1 </a:t>
                      </a:r>
                      <a:r>
                        <a:rPr b="1" lang="en"/>
                        <a:t>Trade</a:t>
                      </a:r>
                      <a:endParaRPr b="1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(4/16/23-4/19/23)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2</a:t>
                      </a:r>
                      <a:r>
                        <a:rPr b="1" lang="en"/>
                        <a:t> Trades</a:t>
                      </a:r>
                      <a:endParaRPr b="1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(3/6/23-3/7/23 &amp; 3/9/23-3/13/23)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RSI Analysis</a:t>
            </a:r>
            <a:endParaRPr/>
          </a:p>
        </p:txBody>
      </p:sp>
      <p:sp>
        <p:nvSpPr>
          <p:cNvPr id="131" name="Google Shape;131;p23"/>
          <p:cNvSpPr txBox="1"/>
          <p:nvPr>
            <p:ph idx="1" type="body"/>
          </p:nvPr>
        </p:nvSpPr>
        <p:spPr>
          <a:xfrm>
            <a:off x="311700" y="1152475"/>
            <a:ext cx="8520600" cy="375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MY RULE: leave the market 10 days after the buy/sell date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b="1" lang="en"/>
              <a:t>Buy </a:t>
            </a:r>
            <a:r>
              <a:rPr lang="en"/>
              <a:t>on 3/7/23: $30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3/17/23: $33</a:t>
            </a:r>
            <a:r>
              <a:rPr b="1" lang="en"/>
              <a:t> </a:t>
            </a:r>
            <a:r>
              <a:rPr lang="en"/>
              <a:t>➡ </a:t>
            </a:r>
            <a:r>
              <a:rPr lang="en">
                <a:highlight>
                  <a:schemeClr val="lt2"/>
                </a:highlight>
              </a:rPr>
              <a:t>$3 profit </a:t>
            </a:r>
            <a:endParaRPr>
              <a:highlight>
                <a:schemeClr val="lt2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b="1" lang="en"/>
              <a:t>Buy</a:t>
            </a:r>
            <a:r>
              <a:rPr lang="en"/>
              <a:t> on 3/13/23: $30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3/30/23: $44 ➡ </a:t>
            </a:r>
            <a:r>
              <a:rPr lang="en">
                <a:highlight>
                  <a:schemeClr val="lt2"/>
                </a:highlight>
              </a:rPr>
              <a:t>$14 profit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b="1" lang="en"/>
              <a:t>Short</a:t>
            </a:r>
            <a:r>
              <a:rPr lang="en"/>
              <a:t> on 4/19/23: $70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4/28/23: $53 ➡ </a:t>
            </a:r>
            <a:r>
              <a:rPr lang="en">
                <a:highlight>
                  <a:schemeClr val="lt2"/>
                </a:highlight>
              </a:rPr>
              <a:t>$17 profit </a:t>
            </a:r>
            <a:endParaRPr>
              <a:highlight>
                <a:schemeClr val="lt2"/>
              </a:highligh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Junk Bond: </a:t>
            </a:r>
            <a:r>
              <a:rPr b="1" lang="en"/>
              <a:t>Avis Car Rental (CAR)</a:t>
            </a:r>
            <a:endParaRPr b="1"/>
          </a:p>
        </p:txBody>
      </p:sp>
      <p:sp>
        <p:nvSpPr>
          <p:cNvPr id="137" name="Google Shape;137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Engages in the provision of </a:t>
            </a:r>
            <a:r>
              <a:rPr lang="en"/>
              <a:t>vehicle</a:t>
            </a:r>
            <a:r>
              <a:rPr lang="en"/>
              <a:t> sharing and rental services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Operates through the Americas and International segments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Founded in 1946 and headquartered in Parsippany, New Jersey </a:t>
            </a:r>
            <a:endParaRPr/>
          </a:p>
        </p:txBody>
      </p:sp>
      <p:pic>
        <p:nvPicPr>
          <p:cNvPr id="138" name="Google Shape;138;p24"/>
          <p:cNvPicPr preferRelativeResize="0"/>
          <p:nvPr/>
        </p:nvPicPr>
        <p:blipFill rotWithShape="1">
          <a:blip r:embed="rId3">
            <a:alphaModFix/>
          </a:blip>
          <a:srcRect b="10433" l="10297" r="9625" t="9367"/>
          <a:stretch/>
        </p:blipFill>
        <p:spPr>
          <a:xfrm>
            <a:off x="7407155" y="0"/>
            <a:ext cx="1736846" cy="1152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50/200 Rule</a:t>
            </a:r>
            <a:endParaRPr/>
          </a:p>
        </p:txBody>
      </p:sp>
      <p:sp>
        <p:nvSpPr>
          <p:cNvPr id="144" name="Google Shape;144;p25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b="1" lang="en"/>
              <a:t>WINNER (overall)</a:t>
            </a:r>
            <a:endParaRPr b="1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◆"/>
            </a:pPr>
            <a:r>
              <a:rPr lang="en" sz="1300"/>
              <a:t>1/30/23 for $190.59 &amp; 2/6/23 for $212.39: Buy at the crosses</a:t>
            </a:r>
            <a:endParaRPr sz="1300"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2/9/23: $220.97 ($30.38 profit)</a:t>
            </a:r>
            <a:endParaRPr sz="1300"/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 2/16/23: $247.20 ($34.81 profit)</a:t>
            </a:r>
            <a:endParaRPr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◆"/>
            </a:pPr>
            <a:r>
              <a:rPr lang="en" sz="1300"/>
              <a:t>11/29/22 for $224.95: $182.54 after 10 days ($42.41 loss)</a:t>
            </a:r>
            <a:endParaRPr sz="1300"/>
          </a:p>
        </p:txBody>
      </p:sp>
      <p:pic>
        <p:nvPicPr>
          <p:cNvPr id="145" name="Google Shape;14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7581" y="2460225"/>
            <a:ext cx="5088845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RSI</a:t>
            </a:r>
            <a:endParaRPr/>
          </a:p>
        </p:txBody>
      </p:sp>
      <p:sp>
        <p:nvSpPr>
          <p:cNvPr id="151" name="Google Shape;151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b="1" lang="en"/>
              <a:t>WINNER</a:t>
            </a:r>
            <a:endParaRPr sz="1300"/>
          </a:p>
        </p:txBody>
      </p:sp>
      <p:pic>
        <p:nvPicPr>
          <p:cNvPr id="152" name="Google Shape;15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3525" y="1742100"/>
            <a:ext cx="6596951" cy="31471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3" name="Google Shape;153;p26"/>
          <p:cNvGraphicFramePr/>
          <p:nvPr/>
        </p:nvGraphicFramePr>
        <p:xfrm>
          <a:off x="3310100" y="188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{3858363D-EA64-4FFA-A53A-817560A6E7FD}</a:tableStyleId>
              </a:tblPr>
              <a:tblGrid>
                <a:gridCol w="2877950"/>
                <a:gridCol w="2877950"/>
              </a:tblGrid>
              <a:tr h="54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1"/>
                          </a:solidFill>
                          <a:highlight>
                            <a:schemeClr val="lt2"/>
                          </a:highlight>
                        </a:rPr>
                        <a:t>OVERBOUGHT (&gt;70)</a:t>
                      </a:r>
                      <a:endParaRPr b="1">
                        <a:solidFill>
                          <a:schemeClr val="dk1"/>
                        </a:solidFill>
                        <a:highlight>
                          <a:schemeClr val="lt2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highlight>
                            <a:schemeClr val="accent5"/>
                          </a:highlight>
                        </a:rPr>
                        <a:t>OVERSOLD (&lt;30)</a:t>
                      </a:r>
                      <a:endParaRPr b="1">
                        <a:highlight>
                          <a:schemeClr val="accent5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542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3 </a:t>
                      </a:r>
                      <a:r>
                        <a:rPr b="1" lang="en"/>
                        <a:t>Trades</a:t>
                      </a:r>
                      <a:endParaRPr b="1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(10/24/22-10/31/22 &amp; 2/2/23-2/3/23 &amp; 2/14/23-2/16/23)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3</a:t>
                      </a:r>
                      <a:r>
                        <a:rPr b="1" lang="en"/>
                        <a:t> Trades</a:t>
                      </a:r>
                      <a:endParaRPr b="1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(12/8/22-12/9/23 &amp; 12/16/22-12/28/22 &amp; 3/17/23-3/18/23)</a:t>
                      </a:r>
                      <a:endParaRPr sz="12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RSI Analysis</a:t>
            </a:r>
            <a:endParaRPr/>
          </a:p>
        </p:txBody>
      </p:sp>
      <p:sp>
        <p:nvSpPr>
          <p:cNvPr id="159" name="Google Shape;159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MY RULE: leave the market 10 days after the buy/sell</a:t>
            </a:r>
            <a:endParaRPr/>
          </a:p>
        </p:txBody>
      </p:sp>
      <p:graphicFrame>
        <p:nvGraphicFramePr>
          <p:cNvPr id="160" name="Google Shape;160;p27"/>
          <p:cNvGraphicFramePr/>
          <p:nvPr/>
        </p:nvGraphicFramePr>
        <p:xfrm>
          <a:off x="551063" y="1683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{3858363D-EA64-4FFA-A53A-817560A6E7FD}</a:tableStyleId>
              </a:tblPr>
              <a:tblGrid>
                <a:gridCol w="1608375"/>
                <a:gridCol w="1608375"/>
                <a:gridCol w="1608375"/>
                <a:gridCol w="1608375"/>
                <a:gridCol w="1608375"/>
              </a:tblGrid>
              <a:tr h="696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BUY DATE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STOCK PRICE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SELL DATE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NEW STOCK PRICE 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PROFIT/LOSS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435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10/31/22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$69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11/10/22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$60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highlight>
                            <a:schemeClr val="lt2"/>
                          </a:highlight>
                        </a:rPr>
                        <a:t>$9 profit</a:t>
                      </a:r>
                      <a:endParaRPr>
                        <a:highlight>
                          <a:schemeClr val="lt2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435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12/9/22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$30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12/19/22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$29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highlight>
                            <a:schemeClr val="accent5"/>
                          </a:highlight>
                        </a:rPr>
                        <a:t>$1 loss </a:t>
                      </a:r>
                      <a:endParaRPr>
                        <a:highlight>
                          <a:schemeClr val="accent5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435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12/28/22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$30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1/6/23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$39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highlight>
                            <a:schemeClr val="lt2"/>
                          </a:highlight>
                        </a:rPr>
                        <a:t>$9 profit</a:t>
                      </a:r>
                      <a:endParaRPr>
                        <a:highlight>
                          <a:schemeClr val="lt2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435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2/3/23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$68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2/13/23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$65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highlight>
                            <a:schemeClr val="lt2"/>
                          </a:highlight>
                        </a:rPr>
                        <a:t>$3 profit </a:t>
                      </a:r>
                      <a:endParaRPr>
                        <a:highlight>
                          <a:schemeClr val="lt2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435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2/16/23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$70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2/24/23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$53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highlight>
                            <a:schemeClr val="lt2"/>
                          </a:highlight>
                        </a:rPr>
                        <a:t>$17 </a:t>
                      </a:r>
                      <a:r>
                        <a:rPr lang="en">
                          <a:highlight>
                            <a:schemeClr val="lt2"/>
                          </a:highlight>
                        </a:rPr>
                        <a:t>profit</a:t>
                      </a:r>
                      <a:endParaRPr>
                        <a:highlight>
                          <a:schemeClr val="lt2"/>
                        </a:highlight>
                      </a:endParaRPr>
                    </a:p>
                  </a:txBody>
                  <a:tcPr marT="91425" marB="91425" marR="91425" marL="91425"/>
                </a:tc>
              </a:tr>
              <a:tr h="435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3/18/23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$30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3/30/23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$41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highlight>
                            <a:schemeClr val="lt2"/>
                          </a:highlight>
                        </a:rPr>
                        <a:t>$11 profit </a:t>
                      </a:r>
                      <a:endParaRPr>
                        <a:highlight>
                          <a:schemeClr val="lt2"/>
                        </a:highlight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