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Old Standard TT"/>
      <p:regular r:id="rId33"/>
      <p:bold r:id="rId34"/>
      <p: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OldStandardTT-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OldStandardTT-italic.fntdata"/><Relationship Id="rId12" Type="http://schemas.openxmlformats.org/officeDocument/2006/relationships/slide" Target="slides/slide7.xml"/><Relationship Id="rId34" Type="http://schemas.openxmlformats.org/officeDocument/2006/relationships/font" Target="fonts/OldStandardTT-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conversation.com/heres-what-happens-in-your-brain-when-youre-trying-to-make-or-break-a-habit-201189#:~:text=This%20reorganising%20and%20strengthening%20of,same%20network%20of%20brain%20cell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conversation.com/heres-what-happens-in-your-brain-when-youre-trying-to-make-or-break-a-habit-201189#:~:text=This%20reorganising%20and%20strengthening%20of,same%20network%20of%20brain%20cell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eakperformershuddle.com/blog/when-it-comes-to-building-habits-less-is-more-here-s-why" TargetMode="External"/><Relationship Id="rId3" Type="http://schemas.openxmlformats.org/officeDocument/2006/relationships/hyperlink" Target="https://knowablemagazine.org/content/article/mind/2021/the-science-habits" TargetMode="External"/><Relationship Id="rId4" Type="http://schemas.openxmlformats.org/officeDocument/2006/relationships/hyperlink" Target="https://www.masterclass.com/articles/how-to-build-a-habit"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eatergood.berkeley.edu/article/item/six_ways_to_help_people_change"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ive.com/blog/good-professional-habits/"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b82fe14b0b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b82fe14b0b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does this mean to the class?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ba5a701334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ba5a701334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000">
                <a:solidFill>
                  <a:schemeClr val="dk1"/>
                </a:solidFill>
                <a:latin typeface="Old Standard TT"/>
                <a:ea typeface="Old Standard TT"/>
                <a:cs typeface="Old Standard TT"/>
                <a:sym typeface="Old Standard TT"/>
              </a:rPr>
              <a:t>Thoughts to consider throughout presentation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b82fe14b0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b82fe14b0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Actionable</a:t>
            </a:r>
            <a:r>
              <a:rPr lang="en"/>
              <a:t> v non actionable </a:t>
            </a:r>
            <a:endParaRPr/>
          </a:p>
          <a:p>
            <a:pPr indent="-298450" lvl="0" marL="457200" rtl="0" algn="l">
              <a:spcBef>
                <a:spcPts val="0"/>
              </a:spcBef>
              <a:spcAft>
                <a:spcPts val="0"/>
              </a:spcAft>
              <a:buSzPts val="1100"/>
              <a:buChar char="-"/>
            </a:pPr>
            <a:r>
              <a:rPr lang="en"/>
              <a:t>Rate the habits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b82fe14b0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b82fe14b0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Both talk about a habit we want to change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Gill-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Elisabeth-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b6a9bc17d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b6a9bc17d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b66198fb8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b66198fb8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f00a429f5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f00a429f5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b73ceb0568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b73ceb0568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b77d6f31c6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b77d6f31c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Elisabeth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b73ceb0568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b73ceb0568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b73ceb056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b73ceb056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1800" u="sng">
                <a:solidFill>
                  <a:schemeClr val="hlink"/>
                </a:solidFill>
                <a:hlinkClick r:id="rId2"/>
              </a:rPr>
              <a:t>https://theconversation.com/heres-what-happens-in-your-brain-when-youre-trying-to-make-or-break-a-habit-201189#:~:text=This%20reorganising%20and%20strengthening%20of,same%20network%20of%20brain%20cells</a:t>
            </a:r>
            <a:r>
              <a:rPr lang="en" sz="1800">
                <a:solidFill>
                  <a:srgbClr val="595959"/>
                </a:solidFill>
              </a:rPr>
              <a:t>. </a:t>
            </a:r>
            <a:endParaRPr sz="1800">
              <a:solidFill>
                <a:srgbClr val="595959"/>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b82fe14b0b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b82fe14b0b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the class talk about a time they changed a habit </a:t>
            </a:r>
            <a:endParaRPr/>
          </a:p>
          <a:p>
            <a:pPr indent="-298450" lvl="0" marL="457200" rtl="0" algn="l">
              <a:spcBef>
                <a:spcPts val="0"/>
              </a:spcBef>
              <a:spcAft>
                <a:spcPts val="0"/>
              </a:spcAft>
              <a:buSzPts val="1100"/>
              <a:buChar char="-"/>
            </a:pPr>
            <a:r>
              <a:rPr lang="en"/>
              <a:t>Get stories </a:t>
            </a:r>
            <a:endParaRPr/>
          </a:p>
          <a:p>
            <a:pPr indent="0" lvl="0" marL="0" rtl="0" algn="l">
              <a:spcBef>
                <a:spcPts val="0"/>
              </a:spcBef>
              <a:spcAft>
                <a:spcPts val="0"/>
              </a:spcAft>
              <a:buNone/>
            </a:pPr>
            <a:r>
              <a:rPr lang="en"/>
              <a:t>What barriers did u encounter </a:t>
            </a:r>
            <a:endParaRPr/>
          </a:p>
          <a:p>
            <a:pPr indent="0" lvl="0" marL="0" rtl="0" algn="l">
              <a:spcBef>
                <a:spcPts val="0"/>
              </a:spcBef>
              <a:spcAft>
                <a:spcPts val="0"/>
              </a:spcAft>
              <a:buNone/>
            </a:pPr>
            <a:r>
              <a:rPr lang="en"/>
              <a:t>What motivated you</a:t>
            </a:r>
            <a:endParaRPr/>
          </a:p>
          <a:p>
            <a:pPr indent="0" lvl="0" marL="0" rtl="0" algn="l">
              <a:spcBef>
                <a:spcPts val="0"/>
              </a:spcBef>
              <a:spcAft>
                <a:spcPts val="0"/>
              </a:spcAft>
              <a:buNone/>
            </a:pPr>
            <a:r>
              <a:rPr lang="en"/>
              <a:t>What </a:t>
            </a:r>
            <a:r>
              <a:rPr lang="en"/>
              <a:t>setbacks</a:t>
            </a:r>
            <a:r>
              <a:rPr lang="en"/>
              <a:t> did you encounter </a:t>
            </a:r>
            <a:endParaRPr/>
          </a:p>
          <a:p>
            <a:pPr indent="0" lvl="0" marL="0" rtl="0" algn="l">
              <a:spcBef>
                <a:spcPts val="0"/>
              </a:spcBef>
              <a:spcAft>
                <a:spcPts val="0"/>
              </a:spcAft>
              <a:buNone/>
            </a:pPr>
            <a:r>
              <a:rPr lang="en"/>
              <a:t>Who did u go to for support if anyone </a:t>
            </a:r>
            <a:endParaRPr/>
          </a:p>
          <a:p>
            <a:pPr indent="0" lvl="0" marL="0" rtl="0" algn="l">
              <a:spcBef>
                <a:spcPts val="0"/>
              </a:spcBef>
              <a:spcAft>
                <a:spcPts val="0"/>
              </a:spcAft>
              <a:buNone/>
            </a:pPr>
            <a:r>
              <a:rPr lang="en"/>
              <a:t>What did u learn about </a:t>
            </a:r>
            <a:r>
              <a:rPr lang="en"/>
              <a:t>yourself</a:t>
            </a:r>
            <a:r>
              <a:rPr lang="en"/>
              <a: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b73ceb056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b73ceb056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Maybe ask people to tell stories about developing habits? </a:t>
            </a:r>
            <a:endParaRPr/>
          </a:p>
          <a:p>
            <a:pPr indent="0" lvl="0" marL="0" rtl="0" algn="l">
              <a:spcBef>
                <a:spcPts val="0"/>
              </a:spcBef>
              <a:spcAft>
                <a:spcPts val="0"/>
              </a:spcAft>
              <a:buNone/>
            </a:pPr>
            <a:r>
              <a:rPr lang="en" u="sng">
                <a:solidFill>
                  <a:schemeClr val="hlink"/>
                </a:solidFill>
                <a:hlinkClick r:id="rId2"/>
              </a:rPr>
              <a:t>https://theconversation.com/heres-what-happens-in-your-brain-when-youre-trying-to-make-or-break-a-habit-201189#:~:text=This%20reorganising%20and%20strengthening%20of,same%20network%20of%20brain%20cells</a:t>
            </a:r>
            <a:r>
              <a:rPr lang="en"/>
              <a:t>.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b77d6f31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b77d6f31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1"/>
              </a:buClr>
              <a:buSzPts val="1800"/>
              <a:buFont typeface="Old Standard TT"/>
              <a:buChar char="-"/>
            </a:pPr>
            <a:r>
              <a:rPr lang="en" sz="1800" u="sng">
                <a:solidFill>
                  <a:srgbClr val="AF4345"/>
                </a:solidFill>
                <a:latin typeface="Old Standard TT"/>
                <a:ea typeface="Old Standard TT"/>
                <a:cs typeface="Old Standard TT"/>
                <a:sym typeface="Old Standard TT"/>
                <a:hlinkClick r:id="rId2">
                  <a:extLst>
                    <a:ext uri="{A12FA001-AC4F-418D-AE19-62706E023703}">
                      <ahyp:hlinkClr val="tx"/>
                    </a:ext>
                  </a:extLst>
                </a:hlinkClick>
              </a:rPr>
              <a:t>https://www.peakperformershuddle.com/blog/when-it-comes-to-building-habits-less-is-more-here-s-why</a:t>
            </a:r>
            <a:r>
              <a:rPr lang="en" sz="1800">
                <a:solidFill>
                  <a:schemeClr val="dk1"/>
                </a:solidFill>
                <a:latin typeface="Old Standard TT"/>
                <a:ea typeface="Old Standard TT"/>
                <a:cs typeface="Old Standard TT"/>
                <a:sym typeface="Old Standard TT"/>
              </a:rPr>
              <a:t> </a:t>
            </a:r>
            <a:endParaRPr sz="1800">
              <a:solidFill>
                <a:schemeClr val="dk1"/>
              </a:solidFill>
              <a:latin typeface="Old Standard TT"/>
              <a:ea typeface="Old Standard TT"/>
              <a:cs typeface="Old Standard TT"/>
              <a:sym typeface="Old Standard TT"/>
            </a:endParaRPr>
          </a:p>
          <a:p>
            <a:pPr indent="-342900" lvl="0" marL="457200" rtl="0" algn="l">
              <a:lnSpc>
                <a:spcPct val="115000"/>
              </a:lnSpc>
              <a:spcBef>
                <a:spcPts val="0"/>
              </a:spcBef>
              <a:spcAft>
                <a:spcPts val="0"/>
              </a:spcAft>
              <a:buClr>
                <a:schemeClr val="dk1"/>
              </a:buClr>
              <a:buSzPts val="1800"/>
              <a:buFont typeface="Old Standard TT"/>
              <a:buChar char="-"/>
            </a:pPr>
            <a:r>
              <a:rPr lang="en" sz="1800" u="sng">
                <a:solidFill>
                  <a:schemeClr val="hlink"/>
                </a:solidFill>
                <a:latin typeface="Old Standard TT"/>
                <a:ea typeface="Old Standard TT"/>
                <a:cs typeface="Old Standard TT"/>
                <a:sym typeface="Old Standard TT"/>
                <a:hlinkClick r:id="rId3"/>
              </a:rPr>
              <a:t>https://knowablemagazine.org/content/article/mind/2021/the-science-habits</a:t>
            </a:r>
            <a:endParaRPr sz="1800">
              <a:solidFill>
                <a:schemeClr val="dk1"/>
              </a:solidFill>
              <a:latin typeface="Old Standard TT"/>
              <a:ea typeface="Old Standard TT"/>
              <a:cs typeface="Old Standard TT"/>
              <a:sym typeface="Old Standard TT"/>
            </a:endParaRPr>
          </a:p>
          <a:p>
            <a:pPr indent="-342900" lvl="0" marL="457200" rtl="0" algn="l">
              <a:lnSpc>
                <a:spcPct val="115000"/>
              </a:lnSpc>
              <a:spcBef>
                <a:spcPts val="0"/>
              </a:spcBef>
              <a:spcAft>
                <a:spcPts val="0"/>
              </a:spcAft>
              <a:buClr>
                <a:schemeClr val="dk1"/>
              </a:buClr>
              <a:buSzPts val="1800"/>
              <a:buFont typeface="Old Standard TT"/>
              <a:buChar char="-"/>
            </a:pPr>
            <a:r>
              <a:rPr lang="en" sz="1800" u="sng">
                <a:solidFill>
                  <a:schemeClr val="hlink"/>
                </a:solidFill>
                <a:latin typeface="Old Standard TT"/>
                <a:ea typeface="Old Standard TT"/>
                <a:cs typeface="Old Standard TT"/>
                <a:sym typeface="Old Standard TT"/>
                <a:hlinkClick r:id="rId4"/>
              </a:rPr>
              <a:t>https://www.masterclass.com/articles/how-to-build-a-habit</a:t>
            </a:r>
            <a:r>
              <a:rPr lang="en" sz="1800">
                <a:solidFill>
                  <a:schemeClr val="dk1"/>
                </a:solidFill>
                <a:latin typeface="Old Standard TT"/>
                <a:ea typeface="Old Standard TT"/>
                <a:cs typeface="Old Standard TT"/>
                <a:sym typeface="Old Standard TT"/>
              </a:rPr>
              <a:t> </a:t>
            </a:r>
            <a:endParaRPr sz="1800">
              <a:solidFill>
                <a:schemeClr val="dk1"/>
              </a:solidFill>
              <a:latin typeface="Old Standard TT"/>
              <a:ea typeface="Old Standard TT"/>
              <a:cs typeface="Old Standard TT"/>
              <a:sym typeface="Old Standard TT"/>
            </a:endParaRPr>
          </a:p>
          <a:p>
            <a:pPr indent="-342900" lvl="0" marL="457200" rtl="0" algn="l">
              <a:lnSpc>
                <a:spcPct val="115000"/>
              </a:lnSpc>
              <a:spcBef>
                <a:spcPts val="0"/>
              </a:spcBef>
              <a:spcAft>
                <a:spcPts val="0"/>
              </a:spcAft>
              <a:buClr>
                <a:schemeClr val="dk1"/>
              </a:buClr>
              <a:buSzPts val="1800"/>
              <a:buFont typeface="Old Standard TT"/>
              <a:buChar char="-"/>
            </a:pPr>
            <a:r>
              <a:t/>
            </a:r>
            <a:endParaRPr sz="1800">
              <a:solidFill>
                <a:schemeClr val="dk1"/>
              </a:solidFill>
              <a:latin typeface="Old Standard TT"/>
              <a:ea typeface="Old Standard TT"/>
              <a:cs typeface="Old Standard TT"/>
              <a:sym typeface="Old Standard T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b82fe14b0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b82fe14b0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b73ceb0568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b73ceb0568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b73ceb0568_0_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b73ceb0568_0_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b66198fb8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b66198fb8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b82fe14b0b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b82fe14b0b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b82fe14b0b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b82fe14b0b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b82fe14b0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b82fe14b0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Class </a:t>
            </a:r>
            <a:r>
              <a:rPr lang="en"/>
              <a:t>discussion</a:t>
            </a:r>
            <a:r>
              <a:rPr lang="en"/>
              <a:t> on different ways to reward yourself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b82fe14b0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b82fe14b0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b82fe14b0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b82fe14b0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https://greatergood.berkeley.edu/article/item/six_ways_to_help_people_change</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b66198fb8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b66198fb8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the end of </a:t>
            </a:r>
            <a:r>
              <a:rPr lang="en"/>
              <a:t>the day, it comes down to your commitment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b82fe14b0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b82fe14b0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https://hive.com/blog/good-professional-habits/</a:t>
            </a:r>
            <a:r>
              <a:rPr lang="en"/>
              <a:t>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baa797a85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baa797a85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 name="Google Shape;11;p2"/>
          <p:cNvCxnSpPr/>
          <p:nvPr/>
        </p:nvCxnSpPr>
        <p:spPr>
          <a:xfrm>
            <a:off x="641934" y="3597500"/>
            <a:ext cx="390300" cy="0"/>
          </a:xfrm>
          <a:prstGeom prst="straightConnector1">
            <a:avLst/>
          </a:prstGeom>
          <a:noFill/>
          <a:ln cap="flat" cmpd="sng" w="28575">
            <a:solidFill>
              <a:schemeClr val="accent1"/>
            </a:solidFill>
            <a:prstDash val="solid"/>
            <a:round/>
            <a:headEnd len="sm" w="sm" type="none"/>
            <a:tailEnd len="sm" w="sm" type="none"/>
          </a:ln>
        </p:spPr>
      </p:cxnSp>
      <p:sp>
        <p:nvSpPr>
          <p:cNvPr id="12" name="Google Shape;12;p2"/>
          <p:cNvSpPr txBox="1"/>
          <p:nvPr>
            <p:ph type="ctrTitle"/>
          </p:nvPr>
        </p:nvSpPr>
        <p:spPr>
          <a:xfrm>
            <a:off x="512700" y="1893300"/>
            <a:ext cx="8118600" cy="1522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3" name="Google Shape;13;p2"/>
          <p:cNvSpPr txBox="1"/>
          <p:nvPr>
            <p:ph idx="1" type="subTitle"/>
          </p:nvPr>
        </p:nvSpPr>
        <p:spPr>
          <a:xfrm>
            <a:off x="512700" y="3840639"/>
            <a:ext cx="8118600" cy="7875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cap="flat" cmpd="sng" w="28575">
            <a:solidFill>
              <a:schemeClr val="lt2"/>
            </a:solidFill>
            <a:prstDash val="solid"/>
            <a:round/>
            <a:headEnd len="sm" w="sm" type="none"/>
            <a:tailEnd len="sm" w="sm" type="none"/>
          </a:ln>
        </p:spPr>
      </p:cxnSp>
      <p:sp>
        <p:nvSpPr>
          <p:cNvPr id="17" name="Google Shape;17;p3"/>
          <p:cNvSpPr txBox="1"/>
          <p:nvPr>
            <p:ph type="title"/>
          </p:nvPr>
        </p:nvSpPr>
        <p:spPr>
          <a:xfrm>
            <a:off x="512700" y="1893300"/>
            <a:ext cx="8118600" cy="1522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71675"/>
            <a:ext cx="3999900" cy="3397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71675"/>
            <a:ext cx="3999900" cy="3397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686400" cy="0"/>
          </a:xfrm>
          <a:prstGeom prst="straightConnector1">
            <a:avLst/>
          </a:prstGeom>
          <a:noFill/>
          <a:ln cap="flat" cmpd="sng" w="19050">
            <a:solidFill>
              <a:schemeClr val="lt2"/>
            </a:solidFill>
            <a:prstDash val="solid"/>
            <a:round/>
            <a:headEnd len="sm" w="sm" type="none"/>
            <a:tailEnd len="sm" w="sm" type="none"/>
          </a:ln>
        </p:spPr>
      </p:cxnSp>
      <p:sp>
        <p:nvSpPr>
          <p:cNvPr id="42" name="Google Shape;42;p9"/>
          <p:cNvSpPr txBox="1"/>
          <p:nvPr>
            <p:ph type="title"/>
          </p:nvPr>
        </p:nvSpPr>
        <p:spPr>
          <a:xfrm>
            <a:off x="265500" y="1382350"/>
            <a:ext cx="4045200" cy="1333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3" name="Google Shape;43;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0"/>
              </a:spcBef>
              <a:spcAft>
                <a:spcPts val="0"/>
              </a:spcAft>
              <a:buClr>
                <a:schemeClr val="accent1"/>
              </a:buClr>
              <a:buSzPts val="1400"/>
              <a:buChar char="○"/>
              <a:defRPr>
                <a:solidFill>
                  <a:schemeClr val="accent1"/>
                </a:solidFill>
              </a:defRPr>
            </a:lvl2pPr>
            <a:lvl3pPr indent="-317500" lvl="2" marL="1371600">
              <a:spcBef>
                <a:spcPts val="0"/>
              </a:spcBef>
              <a:spcAft>
                <a:spcPts val="0"/>
              </a:spcAft>
              <a:buClr>
                <a:schemeClr val="accent1"/>
              </a:buClr>
              <a:buSzPts val="1400"/>
              <a:buChar char="■"/>
              <a:defRPr>
                <a:solidFill>
                  <a:schemeClr val="accent1"/>
                </a:solidFill>
              </a:defRPr>
            </a:lvl3pPr>
            <a:lvl4pPr indent="-317500" lvl="3" marL="1828800">
              <a:spcBef>
                <a:spcPts val="0"/>
              </a:spcBef>
              <a:spcAft>
                <a:spcPts val="0"/>
              </a:spcAft>
              <a:buClr>
                <a:schemeClr val="accent1"/>
              </a:buClr>
              <a:buSzPts val="1400"/>
              <a:buChar char="●"/>
              <a:defRPr>
                <a:solidFill>
                  <a:schemeClr val="accent1"/>
                </a:solidFill>
              </a:defRPr>
            </a:lvl4pPr>
            <a:lvl5pPr indent="-317500" lvl="4" marL="2286000">
              <a:spcBef>
                <a:spcPts val="0"/>
              </a:spcBef>
              <a:spcAft>
                <a:spcPts val="0"/>
              </a:spcAft>
              <a:buClr>
                <a:schemeClr val="accent1"/>
              </a:buClr>
              <a:buSzPts val="1400"/>
              <a:buChar char="○"/>
              <a:defRPr>
                <a:solidFill>
                  <a:schemeClr val="accent1"/>
                </a:solidFill>
              </a:defRPr>
            </a:lvl5pPr>
            <a:lvl6pPr indent="-317500" lvl="5" marL="2743200">
              <a:spcBef>
                <a:spcPts val="0"/>
              </a:spcBef>
              <a:spcAft>
                <a:spcPts val="0"/>
              </a:spcAft>
              <a:buClr>
                <a:schemeClr val="accent1"/>
              </a:buClr>
              <a:buSzPts val="1400"/>
              <a:buChar char="■"/>
              <a:defRPr>
                <a:solidFill>
                  <a:schemeClr val="accent1"/>
                </a:solidFill>
              </a:defRPr>
            </a:lvl6pPr>
            <a:lvl7pPr indent="-317500" lvl="6" marL="3200400">
              <a:spcBef>
                <a:spcPts val="0"/>
              </a:spcBef>
              <a:spcAft>
                <a:spcPts val="0"/>
              </a:spcAft>
              <a:buClr>
                <a:schemeClr val="accent1"/>
              </a:buClr>
              <a:buSzPts val="1400"/>
              <a:buChar char="●"/>
              <a:defRPr>
                <a:solidFill>
                  <a:schemeClr val="accent1"/>
                </a:solidFill>
              </a:defRPr>
            </a:lvl7pPr>
            <a:lvl8pPr indent="-317500" lvl="7" marL="3657600">
              <a:spcBef>
                <a:spcPts val="0"/>
              </a:spcBef>
              <a:spcAft>
                <a:spcPts val="0"/>
              </a:spcAft>
              <a:buClr>
                <a:schemeClr val="accent1"/>
              </a:buClr>
              <a:buSzPts val="1400"/>
              <a:buChar char="○"/>
              <a:defRPr>
                <a:solidFill>
                  <a:schemeClr val="accent1"/>
                </a:solidFill>
              </a:defRPr>
            </a:lvl8pPr>
            <a:lvl9pPr indent="-317500" lvl="8" marL="4114800">
              <a:spcBef>
                <a:spcPts val="0"/>
              </a:spcBef>
              <a:spcAft>
                <a:spcPts val="0"/>
              </a:spcAft>
              <a:buClr>
                <a:schemeClr val="accent1"/>
              </a:buClr>
              <a:buSzPts val="1400"/>
              <a:buChar char="■"/>
              <a:defRPr>
                <a:solidFill>
                  <a:schemeClr val="accent1"/>
                </a:solidFill>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039650"/>
            <a:ext cx="8520600" cy="21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Google Shape;7;p1"/>
          <p:cNvSpPr txBox="1"/>
          <p:nvPr>
            <p:ph idx="1" type="body"/>
          </p:nvPr>
        </p:nvSpPr>
        <p:spPr>
          <a:xfrm>
            <a:off x="311700" y="1171600"/>
            <a:ext cx="8520600" cy="3397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www.youtube.com/watch?v=epicuxEcmCA&amp;ab_channel=BrainMindset" TargetMode="Externa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www.youtube.com/shorts/BrhPfPdwp9s" TargetMode="Externa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www.youtube.com/watch?v=f9VN404ME0U" TargetMode="External"/><Relationship Id="rId4"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theconversation.com/heres-what-happens-in-your-brain-when-youre-trying-to-make-or-break-a-habit-201189#:~:text=This%20reorganising%20and%20strengthening%20of,same%20network%20of%20brain%20cells" TargetMode="External"/><Relationship Id="rId4" Type="http://schemas.openxmlformats.org/officeDocument/2006/relationships/hyperlink" Target="https://theconversation.com/heres-what-happens-in-your-brain-when-youre-trying-to-make-or-break-a-habit-201189#:~:text=This%20reorganising%20and%20strengthening%20of,same%20network%20of%20brain%20cells" TargetMode="External"/><Relationship Id="rId10" Type="http://schemas.openxmlformats.org/officeDocument/2006/relationships/hyperlink" Target="https://hive.com/blog/good-professional-habits/" TargetMode="External"/><Relationship Id="rId9" Type="http://schemas.openxmlformats.org/officeDocument/2006/relationships/hyperlink" Target="https://greatergood.berkeley.edu/article/item/six_ways_to_help_people_change" TargetMode="External"/><Relationship Id="rId5" Type="http://schemas.openxmlformats.org/officeDocument/2006/relationships/hyperlink" Target="https://www.peakperformershuddle.com/blog/when-it-comes-to-building-habits-less-is-more-here-s-why" TargetMode="External"/><Relationship Id="rId6" Type="http://schemas.openxmlformats.org/officeDocument/2006/relationships/hyperlink" Target="https://knowablemagazine.org/content/article/mind/2021/the-science-habits" TargetMode="External"/><Relationship Id="rId7" Type="http://schemas.openxmlformats.org/officeDocument/2006/relationships/hyperlink" Target="https://www.masterclass.com/articles/how-to-build-a-habit" TargetMode="External"/><Relationship Id="rId8" Type="http://schemas.openxmlformats.org/officeDocument/2006/relationships/hyperlink" Target="https://inlpcenter.org/overcoming-obstacle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8" name="Shape 58"/>
        <p:cNvGrpSpPr/>
        <p:nvPr/>
      </p:nvGrpSpPr>
      <p:grpSpPr>
        <a:xfrm>
          <a:off x="0" y="0"/>
          <a:ext cx="0" cy="0"/>
          <a:chOff x="0" y="0"/>
          <a:chExt cx="0" cy="0"/>
        </a:xfrm>
      </p:grpSpPr>
      <p:sp>
        <p:nvSpPr>
          <p:cNvPr id="59" name="Google Shape;59;p13"/>
          <p:cNvSpPr txBox="1"/>
          <p:nvPr>
            <p:ph type="ctrTitle"/>
          </p:nvPr>
        </p:nvSpPr>
        <p:spPr>
          <a:xfrm>
            <a:off x="250750" y="1810350"/>
            <a:ext cx="8118600" cy="1522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solidFill>
                  <a:schemeClr val="dk1"/>
                </a:solidFill>
              </a:rPr>
              <a:t>Peak Habits </a:t>
            </a:r>
            <a:endParaRPr>
              <a:solidFill>
                <a:schemeClr val="dk1"/>
              </a:solidFill>
            </a:endParaRPr>
          </a:p>
        </p:txBody>
      </p:sp>
      <p:sp>
        <p:nvSpPr>
          <p:cNvPr id="60" name="Google Shape;60;p13"/>
          <p:cNvSpPr txBox="1"/>
          <p:nvPr>
            <p:ph idx="1" type="subTitle"/>
          </p:nvPr>
        </p:nvSpPr>
        <p:spPr>
          <a:xfrm>
            <a:off x="512700" y="3840639"/>
            <a:ext cx="8118600" cy="787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By Gillian and Elisabeth</a:t>
            </a:r>
            <a:endParaRPr>
              <a:solidFill>
                <a:schemeClr val="dk1"/>
              </a:solidFill>
            </a:endParaRPr>
          </a:p>
        </p:txBody>
      </p:sp>
      <p:pic>
        <p:nvPicPr>
          <p:cNvPr id="61" name="Google Shape;61;p13"/>
          <p:cNvPicPr preferRelativeResize="0"/>
          <p:nvPr/>
        </p:nvPicPr>
        <p:blipFill>
          <a:blip r:embed="rId3">
            <a:alphaModFix/>
          </a:blip>
          <a:stretch>
            <a:fillRect/>
          </a:stretch>
        </p:blipFill>
        <p:spPr>
          <a:xfrm>
            <a:off x="5923825" y="131338"/>
            <a:ext cx="3103600" cy="1379375"/>
          </a:xfrm>
          <a:prstGeom prst="rect">
            <a:avLst/>
          </a:prstGeom>
          <a:noFill/>
          <a:ln>
            <a:noFill/>
          </a:ln>
        </p:spPr>
      </p:pic>
      <p:pic>
        <p:nvPicPr>
          <p:cNvPr id="62" name="Google Shape;62;p13"/>
          <p:cNvPicPr preferRelativeResize="0"/>
          <p:nvPr/>
        </p:nvPicPr>
        <p:blipFill>
          <a:blip r:embed="rId4">
            <a:alphaModFix/>
          </a:blip>
          <a:stretch>
            <a:fillRect/>
          </a:stretch>
        </p:blipFill>
        <p:spPr>
          <a:xfrm>
            <a:off x="5708225" y="3056900"/>
            <a:ext cx="3319199" cy="1980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idx="1" type="body"/>
          </p:nvPr>
        </p:nvSpPr>
        <p:spPr>
          <a:xfrm>
            <a:off x="311700" y="183100"/>
            <a:ext cx="8520600" cy="33972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6800">
                <a:solidFill>
                  <a:schemeClr val="lt2"/>
                </a:solidFill>
              </a:rPr>
              <a:t>To make a positive change, you have to confront your bad habits</a:t>
            </a:r>
            <a:endParaRPr sz="6800">
              <a:solidFill>
                <a:schemeClr val="l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Thoughts</a:t>
            </a:r>
            <a:endParaRPr/>
          </a:p>
        </p:txBody>
      </p:sp>
      <p:sp>
        <p:nvSpPr>
          <p:cNvPr id="73" name="Google Shape;73;p15"/>
          <p:cNvSpPr txBox="1"/>
          <p:nvPr>
            <p:ph idx="1" type="body"/>
          </p:nvPr>
        </p:nvSpPr>
        <p:spPr>
          <a:xfrm>
            <a:off x="311700" y="1171600"/>
            <a:ext cx="4808100" cy="3397200"/>
          </a:xfrm>
          <a:prstGeom prst="rect">
            <a:avLst/>
          </a:prstGeom>
        </p:spPr>
        <p:txBody>
          <a:bodyPr anchorCtr="0" anchor="t" bIns="91425" lIns="91425" spcFirstLastPara="1" rIns="91425" wrap="square" tIns="91425">
            <a:normAutofit/>
          </a:bodyPr>
          <a:lstStyle/>
          <a:p>
            <a:pPr indent="0" lvl="0" marL="0" rtl="0" algn="ctr">
              <a:lnSpc>
                <a:spcPct val="95000"/>
              </a:lnSpc>
              <a:spcBef>
                <a:spcPts val="0"/>
              </a:spcBef>
              <a:spcAft>
                <a:spcPts val="0"/>
              </a:spcAft>
              <a:buNone/>
            </a:pPr>
            <a:r>
              <a:rPr b="1" lang="en" sz="2000"/>
              <a:t>Imagine who you want to be and the changes you want to see in yourself </a:t>
            </a:r>
            <a:endParaRPr b="1" sz="2000"/>
          </a:p>
          <a:p>
            <a:pPr indent="-345281" lvl="1" marL="914400" rtl="0" algn="l">
              <a:lnSpc>
                <a:spcPct val="95000"/>
              </a:lnSpc>
              <a:spcBef>
                <a:spcPts val="1200"/>
              </a:spcBef>
              <a:spcAft>
                <a:spcPts val="0"/>
              </a:spcAft>
              <a:buSzPts val="1838"/>
              <a:buChar char="○"/>
            </a:pPr>
            <a:r>
              <a:rPr lang="en" sz="1837"/>
              <a:t>How will you get there?</a:t>
            </a:r>
            <a:endParaRPr sz="1837"/>
          </a:p>
          <a:p>
            <a:pPr indent="-345281" lvl="1" marL="914400" rtl="0" algn="l">
              <a:lnSpc>
                <a:spcPct val="95000"/>
              </a:lnSpc>
              <a:spcBef>
                <a:spcPts val="0"/>
              </a:spcBef>
              <a:spcAft>
                <a:spcPts val="0"/>
              </a:spcAft>
              <a:buSzPts val="1838"/>
              <a:buChar char="○"/>
            </a:pPr>
            <a:r>
              <a:rPr lang="en" sz="1837"/>
              <a:t>What habits do I need to be successful? </a:t>
            </a:r>
            <a:endParaRPr sz="1837"/>
          </a:p>
          <a:p>
            <a:pPr indent="-345281" lvl="1" marL="914400" rtl="0" algn="l">
              <a:lnSpc>
                <a:spcPct val="95000"/>
              </a:lnSpc>
              <a:spcBef>
                <a:spcPts val="0"/>
              </a:spcBef>
              <a:spcAft>
                <a:spcPts val="0"/>
              </a:spcAft>
              <a:buSzPts val="1838"/>
              <a:buChar char="○"/>
            </a:pPr>
            <a:r>
              <a:rPr lang="en" sz="1837"/>
              <a:t>What habits are more important to you?</a:t>
            </a:r>
            <a:endParaRPr sz="1837"/>
          </a:p>
          <a:p>
            <a:pPr indent="-345281" lvl="1" marL="914400" rtl="0" algn="l">
              <a:lnSpc>
                <a:spcPct val="95000"/>
              </a:lnSpc>
              <a:spcBef>
                <a:spcPts val="0"/>
              </a:spcBef>
              <a:spcAft>
                <a:spcPts val="0"/>
              </a:spcAft>
              <a:buSzPts val="1838"/>
              <a:buChar char="○"/>
            </a:pPr>
            <a:r>
              <a:rPr lang="en" sz="1837"/>
              <a:t>What current habits to change to make new ones?</a:t>
            </a:r>
            <a:endParaRPr sz="1837"/>
          </a:p>
          <a:p>
            <a:pPr indent="0" lvl="0" marL="0" rtl="0" algn="l">
              <a:spcBef>
                <a:spcPts val="1200"/>
              </a:spcBef>
              <a:spcAft>
                <a:spcPts val="1200"/>
              </a:spcAft>
              <a:buNone/>
            </a:pPr>
            <a:r>
              <a:t/>
            </a:r>
            <a:endParaRPr/>
          </a:p>
        </p:txBody>
      </p:sp>
      <p:pic>
        <p:nvPicPr>
          <p:cNvPr id="74" name="Google Shape;74;p15"/>
          <p:cNvPicPr preferRelativeResize="0"/>
          <p:nvPr/>
        </p:nvPicPr>
        <p:blipFill>
          <a:blip r:embed="rId3">
            <a:alphaModFix/>
          </a:blip>
          <a:stretch>
            <a:fillRect/>
          </a:stretch>
        </p:blipFill>
        <p:spPr>
          <a:xfrm>
            <a:off x="5119800" y="1575300"/>
            <a:ext cx="3909126" cy="2589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lt2"/>
                </a:solidFill>
              </a:rPr>
              <a:t>What h</a:t>
            </a:r>
            <a:r>
              <a:rPr lang="en" sz="3500">
                <a:solidFill>
                  <a:schemeClr val="lt2"/>
                </a:solidFill>
              </a:rPr>
              <a:t>abits do you have?</a:t>
            </a:r>
            <a:endParaRPr sz="3500">
              <a:solidFill>
                <a:schemeClr val="lt2"/>
              </a:solidFill>
            </a:endParaRPr>
          </a:p>
        </p:txBody>
      </p:sp>
      <p:sp>
        <p:nvSpPr>
          <p:cNvPr id="80" name="Google Shape;80;p16"/>
          <p:cNvSpPr txBox="1"/>
          <p:nvPr>
            <p:ph idx="1" type="body"/>
          </p:nvPr>
        </p:nvSpPr>
        <p:spPr>
          <a:xfrm>
            <a:off x="311700" y="1171600"/>
            <a:ext cx="5457000" cy="3397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i="1" lang="en" sz="2000"/>
              <a:t>Activity: </a:t>
            </a:r>
            <a:endParaRPr i="1" sz="2000"/>
          </a:p>
          <a:p>
            <a:pPr indent="-342900" lvl="0" marL="457200" rtl="0" algn="l">
              <a:spcBef>
                <a:spcPts val="1200"/>
              </a:spcBef>
              <a:spcAft>
                <a:spcPts val="0"/>
              </a:spcAft>
              <a:buSzPts val="1800"/>
              <a:buChar char="●"/>
            </a:pPr>
            <a:r>
              <a:rPr lang="en"/>
              <a:t>List </a:t>
            </a:r>
            <a:r>
              <a:rPr b="1" lang="en"/>
              <a:t>5 positive</a:t>
            </a:r>
            <a:r>
              <a:rPr lang="en"/>
              <a:t> and </a:t>
            </a:r>
            <a:r>
              <a:rPr b="1" lang="en"/>
              <a:t>5 negative </a:t>
            </a:r>
            <a:r>
              <a:rPr lang="en"/>
              <a:t>habits</a:t>
            </a:r>
            <a:endParaRPr/>
          </a:p>
          <a:p>
            <a:pPr indent="-342900" lvl="0" marL="457200" rtl="0" algn="l">
              <a:spcBef>
                <a:spcPts val="0"/>
              </a:spcBef>
              <a:spcAft>
                <a:spcPts val="0"/>
              </a:spcAft>
              <a:buSzPts val="1800"/>
              <a:buChar char="●"/>
            </a:pPr>
            <a:r>
              <a:rPr lang="en"/>
              <a:t>Rate each on a 1-10 scale (1 being highest, 10 being lowest) </a:t>
            </a:r>
            <a:endParaRPr/>
          </a:p>
          <a:p>
            <a:pPr indent="0" lvl="0" marL="0" rtl="0" algn="l">
              <a:spcBef>
                <a:spcPts val="1200"/>
              </a:spcBef>
              <a:spcAft>
                <a:spcPts val="0"/>
              </a:spcAft>
              <a:buNone/>
            </a:pPr>
            <a:r>
              <a:rPr i="1" lang="en" sz="2000"/>
              <a:t>Consider: </a:t>
            </a:r>
            <a:endParaRPr i="1" sz="2000"/>
          </a:p>
          <a:p>
            <a:pPr indent="-342900" lvl="0" marL="457200" rtl="0" algn="l">
              <a:spcBef>
                <a:spcPts val="1200"/>
              </a:spcBef>
              <a:spcAft>
                <a:spcPts val="0"/>
              </a:spcAft>
              <a:buSzPts val="1800"/>
              <a:buChar char="●"/>
            </a:pPr>
            <a:r>
              <a:rPr lang="en"/>
              <a:t>Are they actionable or non actionable?</a:t>
            </a:r>
            <a:endParaRPr/>
          </a:p>
          <a:p>
            <a:pPr indent="-342900" lvl="0" marL="457200" rtl="0" algn="l">
              <a:spcBef>
                <a:spcPts val="0"/>
              </a:spcBef>
              <a:spcAft>
                <a:spcPts val="0"/>
              </a:spcAft>
              <a:buSzPts val="1800"/>
              <a:buChar char="●"/>
            </a:pPr>
            <a:r>
              <a:rPr lang="en"/>
              <a:t>How did you develop these </a:t>
            </a:r>
            <a:r>
              <a:rPr lang="en"/>
              <a:t>habits?</a:t>
            </a:r>
            <a:endParaRPr/>
          </a:p>
          <a:p>
            <a:pPr indent="-342900" lvl="0" marL="457200" rtl="0" algn="l">
              <a:spcBef>
                <a:spcPts val="0"/>
              </a:spcBef>
              <a:spcAft>
                <a:spcPts val="0"/>
              </a:spcAft>
              <a:buSzPts val="1800"/>
              <a:buChar char="●"/>
            </a:pPr>
            <a:r>
              <a:rPr lang="en"/>
              <a:t>Are these habits for professional or non professional development? </a:t>
            </a:r>
            <a:r>
              <a:rPr lang="en"/>
              <a:t> </a:t>
            </a:r>
            <a:endParaRPr/>
          </a:p>
        </p:txBody>
      </p:sp>
      <p:pic>
        <p:nvPicPr>
          <p:cNvPr id="81" name="Google Shape;81;p16"/>
          <p:cNvPicPr preferRelativeResize="0"/>
          <p:nvPr/>
        </p:nvPicPr>
        <p:blipFill>
          <a:blip r:embed="rId3">
            <a:alphaModFix/>
          </a:blip>
          <a:stretch>
            <a:fillRect/>
          </a:stretch>
        </p:blipFill>
        <p:spPr>
          <a:xfrm>
            <a:off x="5768690" y="2971049"/>
            <a:ext cx="3063711" cy="1400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Clr>
                <a:schemeClr val="dk1"/>
              </a:buClr>
              <a:buSzPts val="1100"/>
              <a:buFont typeface="Arial"/>
              <a:buNone/>
            </a:pPr>
            <a:r>
              <a:rPr lang="en" sz="7000">
                <a:solidFill>
                  <a:schemeClr val="lt2"/>
                </a:solidFill>
              </a:rPr>
              <a:t>What habit do you most want to change? </a:t>
            </a:r>
            <a:endParaRPr sz="7000">
              <a:solidFill>
                <a:schemeClr val="lt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do </a:t>
            </a:r>
            <a:r>
              <a:rPr lang="en"/>
              <a:t>you want to change this particular habit?</a:t>
            </a:r>
            <a:endParaRPr/>
          </a:p>
        </p:txBody>
      </p:sp>
      <p:sp>
        <p:nvSpPr>
          <p:cNvPr id="92" name="Google Shape;92;p18"/>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74650" lvl="0" marL="457200" rtl="0" algn="l">
              <a:spcBef>
                <a:spcPts val="0"/>
              </a:spcBef>
              <a:spcAft>
                <a:spcPts val="0"/>
              </a:spcAft>
              <a:buSzPts val="2300"/>
              <a:buChar char="●"/>
            </a:pPr>
            <a:r>
              <a:rPr lang="en" sz="2300"/>
              <a:t>Is this habit something you want to change? Or do you think this is something you should change?</a:t>
            </a:r>
            <a:endParaRPr sz="2300"/>
          </a:p>
          <a:p>
            <a:pPr indent="-349250" lvl="1" marL="914400" rtl="0" algn="l">
              <a:spcBef>
                <a:spcPts val="0"/>
              </a:spcBef>
              <a:spcAft>
                <a:spcPts val="0"/>
              </a:spcAft>
              <a:buSzPts val="1900"/>
              <a:buChar char="○"/>
            </a:pPr>
            <a:r>
              <a:rPr lang="en" sz="1900"/>
              <a:t>What is the </a:t>
            </a:r>
            <a:r>
              <a:rPr lang="en" sz="1900"/>
              <a:t>difference</a:t>
            </a:r>
            <a:r>
              <a:rPr lang="en" sz="1900"/>
              <a:t>? </a:t>
            </a:r>
            <a:endParaRPr sz="1900"/>
          </a:p>
          <a:p>
            <a:pPr indent="-349250" lvl="1" marL="914400" rtl="0" algn="l">
              <a:spcBef>
                <a:spcPts val="0"/>
              </a:spcBef>
              <a:spcAft>
                <a:spcPts val="0"/>
              </a:spcAft>
              <a:buSzPts val="1900"/>
              <a:buChar char="○"/>
            </a:pPr>
            <a:r>
              <a:rPr lang="en" sz="1900"/>
              <a:t>What can get in the way of building a habit or getting rid of a bad habit? </a:t>
            </a:r>
            <a:endParaRPr sz="1900"/>
          </a:p>
          <a:p>
            <a:pPr indent="-349250" lvl="2" marL="1371600" rtl="0" algn="l">
              <a:spcBef>
                <a:spcPts val="0"/>
              </a:spcBef>
              <a:spcAft>
                <a:spcPts val="0"/>
              </a:spcAft>
              <a:buSzPts val="1900"/>
              <a:buChar char="■"/>
            </a:pPr>
            <a:r>
              <a:rPr lang="en" sz="1900"/>
              <a:t>Can a habit that was once something you thought should be changed, become something you want to change and continue? </a:t>
            </a:r>
            <a:endParaRPr sz="1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Three Parts of a Habit</a:t>
            </a:r>
            <a:endParaRPr/>
          </a:p>
        </p:txBody>
      </p:sp>
      <p:sp>
        <p:nvSpPr>
          <p:cNvPr id="98" name="Google Shape;98;p19"/>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AutoNum type="arabicPeriod"/>
            </a:pPr>
            <a:r>
              <a:rPr lang="en" sz="2200"/>
              <a:t>Trigger </a:t>
            </a:r>
            <a:endParaRPr sz="2200"/>
          </a:p>
          <a:p>
            <a:pPr indent="0" lvl="0" marL="0" rtl="0" algn="l">
              <a:spcBef>
                <a:spcPts val="1200"/>
              </a:spcBef>
              <a:spcAft>
                <a:spcPts val="0"/>
              </a:spcAft>
              <a:buNone/>
            </a:pPr>
            <a:r>
              <a:t/>
            </a:r>
            <a:endParaRPr sz="2200"/>
          </a:p>
          <a:p>
            <a:pPr indent="-368300" lvl="0" marL="457200" rtl="0" algn="l">
              <a:spcBef>
                <a:spcPts val="1200"/>
              </a:spcBef>
              <a:spcAft>
                <a:spcPts val="0"/>
              </a:spcAft>
              <a:buSzPts val="2200"/>
              <a:buAutoNum type="arabicPeriod"/>
            </a:pPr>
            <a:r>
              <a:rPr lang="en" sz="2200"/>
              <a:t>Routine </a:t>
            </a:r>
            <a:endParaRPr sz="2200"/>
          </a:p>
          <a:p>
            <a:pPr indent="0" lvl="0" marL="0" rtl="0" algn="l">
              <a:spcBef>
                <a:spcPts val="1200"/>
              </a:spcBef>
              <a:spcAft>
                <a:spcPts val="0"/>
              </a:spcAft>
              <a:buNone/>
            </a:pPr>
            <a:r>
              <a:t/>
            </a:r>
            <a:endParaRPr sz="2200"/>
          </a:p>
          <a:p>
            <a:pPr indent="-368300" lvl="0" marL="457200" rtl="0" algn="l">
              <a:spcBef>
                <a:spcPts val="1200"/>
              </a:spcBef>
              <a:spcAft>
                <a:spcPts val="0"/>
              </a:spcAft>
              <a:buSzPts val="2200"/>
              <a:buAutoNum type="arabicPeriod"/>
            </a:pPr>
            <a:r>
              <a:rPr lang="en" sz="2200"/>
              <a:t>Reward </a:t>
            </a:r>
            <a:endParaRPr sz="2200"/>
          </a:p>
        </p:txBody>
      </p:sp>
      <p:sp>
        <p:nvSpPr>
          <p:cNvPr id="99" name="Google Shape;99;p19"/>
          <p:cNvSpPr/>
          <p:nvPr/>
        </p:nvSpPr>
        <p:spPr>
          <a:xfrm>
            <a:off x="1162700" y="1803175"/>
            <a:ext cx="325200" cy="453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9"/>
          <p:cNvSpPr/>
          <p:nvPr/>
        </p:nvSpPr>
        <p:spPr>
          <a:xfrm>
            <a:off x="1162700" y="2870475"/>
            <a:ext cx="325200" cy="453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1" name="Google Shape;101;p19"/>
          <p:cNvPicPr preferRelativeResize="0"/>
          <p:nvPr/>
        </p:nvPicPr>
        <p:blipFill>
          <a:blip r:embed="rId3">
            <a:alphaModFix/>
          </a:blip>
          <a:stretch>
            <a:fillRect/>
          </a:stretch>
        </p:blipFill>
        <p:spPr>
          <a:xfrm>
            <a:off x="4572000" y="1114638"/>
            <a:ext cx="3511126" cy="35111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title"/>
          </p:nvPr>
        </p:nvSpPr>
        <p:spPr>
          <a:xfrm>
            <a:off x="490250" y="526350"/>
            <a:ext cx="25767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The Habit Cycle</a:t>
            </a:r>
            <a:endParaRPr/>
          </a:p>
        </p:txBody>
      </p:sp>
      <p:pic>
        <p:nvPicPr>
          <p:cNvPr id="107" name="Google Shape;107;p20"/>
          <p:cNvPicPr preferRelativeResize="0"/>
          <p:nvPr/>
        </p:nvPicPr>
        <p:blipFill rotWithShape="1">
          <a:blip r:embed="rId3">
            <a:alphaModFix/>
          </a:blip>
          <a:srcRect b="0" l="0" r="0" t="3400"/>
          <a:stretch/>
        </p:blipFill>
        <p:spPr>
          <a:xfrm>
            <a:off x="2779424" y="959400"/>
            <a:ext cx="5926999" cy="3224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265500" y="1382350"/>
            <a:ext cx="4045200" cy="13332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The Compound Effect </a:t>
            </a:r>
            <a:endParaRPr/>
          </a:p>
        </p:txBody>
      </p:sp>
      <p:sp>
        <p:nvSpPr>
          <p:cNvPr id="113" name="Google Shape;113;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1200"/>
              </a:spcAft>
              <a:buNone/>
            </a:pPr>
            <a:r>
              <a:rPr lang="en"/>
              <a:t>“The power of small adjustments: a 1 percent change in course results in being 150 miles off course.” (chapter 3) </a:t>
            </a:r>
            <a:endParaRPr/>
          </a:p>
        </p:txBody>
      </p:sp>
      <p:pic>
        <p:nvPicPr>
          <p:cNvPr id="114" name="Google Shape;114;p21"/>
          <p:cNvPicPr preferRelativeResize="0"/>
          <p:nvPr/>
        </p:nvPicPr>
        <p:blipFill rotWithShape="1">
          <a:blip r:embed="rId3">
            <a:alphaModFix/>
          </a:blip>
          <a:srcRect b="30639" l="3088" r="6861" t="42011"/>
          <a:stretch/>
        </p:blipFill>
        <p:spPr>
          <a:xfrm>
            <a:off x="5069613" y="377050"/>
            <a:ext cx="3576773" cy="14067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Compound Effect </a:t>
            </a:r>
            <a:endParaRPr/>
          </a:p>
        </p:txBody>
      </p:sp>
      <p:sp>
        <p:nvSpPr>
          <p:cNvPr id="120" name="Google Shape;120;p22"/>
          <p:cNvSpPr txBox="1"/>
          <p:nvPr>
            <p:ph idx="1" type="body"/>
          </p:nvPr>
        </p:nvSpPr>
        <p:spPr>
          <a:xfrm>
            <a:off x="311700" y="1171600"/>
            <a:ext cx="58353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Why-power </a:t>
            </a:r>
            <a:endParaRPr/>
          </a:p>
          <a:p>
            <a:pPr indent="-317500" lvl="1" marL="914400" rtl="0" algn="l">
              <a:spcBef>
                <a:spcPts val="0"/>
              </a:spcBef>
              <a:spcAft>
                <a:spcPts val="0"/>
              </a:spcAft>
              <a:buSzPts val="1400"/>
              <a:buChar char="○"/>
            </a:pPr>
            <a:r>
              <a:rPr lang="en"/>
              <a:t>“All of the </a:t>
            </a:r>
            <a:r>
              <a:rPr i="1" lang="en"/>
              <a:t>hows</a:t>
            </a:r>
            <a:r>
              <a:rPr lang="en"/>
              <a:t> will be meaningless until your </a:t>
            </a:r>
            <a:r>
              <a:rPr i="1" lang="en"/>
              <a:t>whys</a:t>
            </a:r>
            <a:r>
              <a:rPr lang="en"/>
              <a:t> are powerful enough” </a:t>
            </a:r>
            <a:endParaRPr/>
          </a:p>
          <a:p>
            <a:pPr indent="-342900" lvl="0" marL="457200" rtl="0" algn="l">
              <a:spcBef>
                <a:spcPts val="0"/>
              </a:spcBef>
              <a:spcAft>
                <a:spcPts val="0"/>
              </a:spcAft>
              <a:buSzPts val="1800"/>
              <a:buChar char="●"/>
            </a:pPr>
            <a:r>
              <a:rPr lang="en"/>
              <a:t>Core values </a:t>
            </a:r>
            <a:endParaRPr/>
          </a:p>
          <a:p>
            <a:pPr indent="-317500" lvl="1" marL="914400" rtl="0" algn="l">
              <a:spcBef>
                <a:spcPts val="0"/>
              </a:spcBef>
              <a:spcAft>
                <a:spcPts val="0"/>
              </a:spcAft>
              <a:buSzPts val="1400"/>
              <a:buChar char="○"/>
            </a:pPr>
            <a:r>
              <a:rPr lang="en"/>
              <a:t>“Getting your core values defined and </a:t>
            </a:r>
            <a:r>
              <a:rPr lang="en"/>
              <a:t>properly</a:t>
            </a:r>
            <a:r>
              <a:rPr lang="en"/>
              <a:t> calibrated is one of the most important steps in redirecting your life toward your grandest vision”</a:t>
            </a:r>
            <a:endParaRPr/>
          </a:p>
          <a:p>
            <a:pPr indent="-342900" lvl="0" marL="457200" rtl="0" algn="l">
              <a:spcBef>
                <a:spcPts val="0"/>
              </a:spcBef>
              <a:spcAft>
                <a:spcPts val="0"/>
              </a:spcAft>
              <a:buSzPts val="1800"/>
              <a:buChar char="●"/>
            </a:pPr>
            <a:r>
              <a:rPr lang="en"/>
              <a:t>No immediate pay-off </a:t>
            </a:r>
            <a:endParaRPr/>
          </a:p>
          <a:p>
            <a:pPr indent="-317500" lvl="1" marL="914400" rtl="0" algn="l">
              <a:spcBef>
                <a:spcPts val="0"/>
              </a:spcBef>
              <a:spcAft>
                <a:spcPts val="0"/>
              </a:spcAft>
              <a:buSzPts val="1400"/>
              <a:buChar char="○"/>
            </a:pPr>
            <a:r>
              <a:rPr lang="en"/>
              <a:t>“Our need for instant gratification can turn us into the most reactive, nonthinking animals around” </a:t>
            </a:r>
            <a:endParaRPr/>
          </a:p>
        </p:txBody>
      </p:sp>
      <p:pic>
        <p:nvPicPr>
          <p:cNvPr id="121" name="Google Shape;121;p22"/>
          <p:cNvPicPr preferRelativeResize="0"/>
          <p:nvPr/>
        </p:nvPicPr>
        <p:blipFill>
          <a:blip r:embed="rId3">
            <a:alphaModFix/>
          </a:blip>
          <a:stretch>
            <a:fillRect/>
          </a:stretch>
        </p:blipFill>
        <p:spPr>
          <a:xfrm>
            <a:off x="6147000" y="1517512"/>
            <a:ext cx="2996975" cy="21084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Compound Effect  </a:t>
            </a:r>
            <a:endParaRPr/>
          </a:p>
        </p:txBody>
      </p:sp>
      <p:sp>
        <p:nvSpPr>
          <p:cNvPr id="127" name="Google Shape;127;p23"/>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Your life comes down to this </a:t>
            </a:r>
            <a:r>
              <a:rPr lang="en"/>
              <a:t>formula</a:t>
            </a:r>
            <a:r>
              <a:rPr lang="en"/>
              <a:t>: </a:t>
            </a:r>
            <a:endParaRPr/>
          </a:p>
        </p:txBody>
      </p:sp>
      <p:pic>
        <p:nvPicPr>
          <p:cNvPr id="128" name="Google Shape;128;p23"/>
          <p:cNvPicPr preferRelativeResize="0"/>
          <p:nvPr/>
        </p:nvPicPr>
        <p:blipFill rotWithShape="1">
          <a:blip r:embed="rId3">
            <a:alphaModFix/>
          </a:blip>
          <a:srcRect b="40014" l="24647" r="24130" t="51578"/>
          <a:stretch/>
        </p:blipFill>
        <p:spPr>
          <a:xfrm>
            <a:off x="311700" y="1770963"/>
            <a:ext cx="5043776" cy="1071974"/>
          </a:xfrm>
          <a:prstGeom prst="rect">
            <a:avLst/>
          </a:prstGeom>
          <a:noFill/>
          <a:ln>
            <a:noFill/>
          </a:ln>
        </p:spPr>
      </p:pic>
      <p:pic>
        <p:nvPicPr>
          <p:cNvPr id="129" name="Google Shape;129;p23"/>
          <p:cNvPicPr preferRelativeResize="0"/>
          <p:nvPr/>
        </p:nvPicPr>
        <p:blipFill>
          <a:blip r:embed="rId4">
            <a:alphaModFix/>
          </a:blip>
          <a:stretch>
            <a:fillRect/>
          </a:stretch>
        </p:blipFill>
        <p:spPr>
          <a:xfrm>
            <a:off x="5988046" y="741600"/>
            <a:ext cx="2503731" cy="3397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4"/>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Psychology</a:t>
            </a:r>
            <a:r>
              <a:rPr lang="en"/>
              <a:t> of Building Habits Reading </a:t>
            </a:r>
            <a:endParaRPr/>
          </a:p>
        </p:txBody>
      </p:sp>
      <p:sp>
        <p:nvSpPr>
          <p:cNvPr id="135" name="Google Shape;135;p24"/>
          <p:cNvSpPr txBox="1"/>
          <p:nvPr>
            <p:ph idx="1" type="body"/>
          </p:nvPr>
        </p:nvSpPr>
        <p:spPr>
          <a:xfrm>
            <a:off x="209250" y="1171600"/>
            <a:ext cx="8622900" cy="33972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During the early stages of habit formation, the decision parts of your brain (prefrontal cortices) are activated, and the action is very deliberate (instead of hitting snooze you make the choice to get out of bed). When a new routine is initiated, brain circuits– also called neural networks– are activated. </a:t>
            </a:r>
            <a:endParaRPr sz="1500"/>
          </a:p>
          <a:p>
            <a:pPr indent="-323850" lvl="0" marL="457200" rtl="0" algn="l">
              <a:spcBef>
                <a:spcPts val="0"/>
              </a:spcBef>
              <a:spcAft>
                <a:spcPts val="0"/>
              </a:spcAft>
              <a:buSzPts val="1500"/>
              <a:buChar char="●"/>
            </a:pPr>
            <a:r>
              <a:rPr lang="en" sz="1500"/>
              <a:t>The more often you repeat the new action, the stronger and more efficient these neural networks become. This reorganising and strengthening of connections between neurons is called neuroplasticity, and in the case of building habits - long term potentiation. Each time you perform the new action while trying to form a habit, you need smaller cues or triggers to activate the same network of brain cells.  </a:t>
            </a:r>
            <a:endParaRPr sz="1500"/>
          </a:p>
          <a:p>
            <a:pPr indent="-323850" lvl="0" marL="457200" rtl="0" algn="l">
              <a:spcBef>
                <a:spcPts val="0"/>
              </a:spcBef>
              <a:spcAft>
                <a:spcPts val="0"/>
              </a:spcAft>
              <a:buSzPts val="1500"/>
              <a:buChar char="●"/>
            </a:pPr>
            <a:r>
              <a:rPr lang="en" sz="1500"/>
              <a:t>Habits strengthen over time  </a:t>
            </a:r>
            <a:endParaRPr sz="1500"/>
          </a:p>
          <a:p>
            <a:pPr indent="-323850" lvl="0" marL="457200" rtl="0" algn="l">
              <a:spcBef>
                <a:spcPts val="0"/>
              </a:spcBef>
              <a:spcAft>
                <a:spcPts val="0"/>
              </a:spcAft>
              <a:buSzPts val="1500"/>
              <a:buChar char="●"/>
            </a:pPr>
            <a:r>
              <a:rPr lang="en" sz="1500"/>
              <a:t>As habits strengthen, the decision parts of the brain no longer need to kick in to initiate the action. </a:t>
            </a:r>
            <a:endParaRPr sz="1500"/>
          </a:p>
          <a:p>
            <a:pPr indent="-323850" lvl="1" marL="914400" rtl="0" algn="l">
              <a:spcBef>
                <a:spcPts val="0"/>
              </a:spcBef>
              <a:spcAft>
                <a:spcPts val="0"/>
              </a:spcAft>
              <a:buSzPts val="1500"/>
              <a:buChar char="○"/>
            </a:pPr>
            <a:r>
              <a:rPr lang="en" sz="1500"/>
              <a:t>The habit is activated in memory and considered automatic </a:t>
            </a:r>
            <a:endParaRPr sz="1500"/>
          </a:p>
          <a:p>
            <a:pPr indent="-323850" lvl="2" marL="1371600" rtl="0" algn="l">
              <a:spcBef>
                <a:spcPts val="0"/>
              </a:spcBef>
              <a:spcAft>
                <a:spcPts val="0"/>
              </a:spcAft>
              <a:buSzPts val="1500"/>
              <a:buChar char="■"/>
            </a:pPr>
            <a:r>
              <a:rPr lang="en" sz="1500"/>
              <a:t>Neural circuits can perform the habit without conscious thought </a:t>
            </a:r>
            <a:endParaRPr sz="1500"/>
          </a:p>
        </p:txBody>
      </p:sp>
      <p:pic>
        <p:nvPicPr>
          <p:cNvPr id="136" name="Google Shape;136;p24"/>
          <p:cNvPicPr preferRelativeResize="0"/>
          <p:nvPr/>
        </p:nvPicPr>
        <p:blipFill>
          <a:blip r:embed="rId3">
            <a:alphaModFix/>
          </a:blip>
          <a:stretch>
            <a:fillRect/>
          </a:stretch>
        </p:blipFill>
        <p:spPr>
          <a:xfrm>
            <a:off x="6967875" y="164047"/>
            <a:ext cx="1708876" cy="894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5"/>
          <p:cNvSpPr txBox="1"/>
          <p:nvPr>
            <p:ph idx="4294967295" type="title"/>
          </p:nvPr>
        </p:nvSpPr>
        <p:spPr>
          <a:xfrm>
            <a:off x="429625" y="526925"/>
            <a:ext cx="4279500" cy="333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100">
                <a:solidFill>
                  <a:schemeClr val="lt2"/>
                </a:solidFill>
              </a:rPr>
              <a:t>What barriers do you encounter when building habits?</a:t>
            </a:r>
            <a:endParaRPr sz="5100">
              <a:solidFill>
                <a:schemeClr val="lt2"/>
              </a:solidFill>
            </a:endParaRPr>
          </a:p>
        </p:txBody>
      </p:sp>
      <p:pic>
        <p:nvPicPr>
          <p:cNvPr id="142" name="Google Shape;142;p25"/>
          <p:cNvPicPr preferRelativeResize="0"/>
          <p:nvPr/>
        </p:nvPicPr>
        <p:blipFill>
          <a:blip r:embed="rId3">
            <a:alphaModFix/>
          </a:blip>
          <a:stretch>
            <a:fillRect/>
          </a:stretch>
        </p:blipFill>
        <p:spPr>
          <a:xfrm>
            <a:off x="5096169" y="1356813"/>
            <a:ext cx="3778125" cy="24298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6"/>
          <p:cNvSpPr txBox="1"/>
          <p:nvPr>
            <p:ph idx="1" type="body"/>
          </p:nvPr>
        </p:nvSpPr>
        <p:spPr>
          <a:xfrm>
            <a:off x="311700" y="274675"/>
            <a:ext cx="8520600" cy="33900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b="1" lang="en" sz="2500">
                <a:solidFill>
                  <a:schemeClr val="lt2"/>
                </a:solidFill>
              </a:rPr>
              <a:t>Habits take anywhere between 18 to 254 days to form, with an average of around 66 days. </a:t>
            </a:r>
            <a:endParaRPr b="1" sz="2500">
              <a:solidFill>
                <a:schemeClr val="lt2"/>
              </a:solidFill>
            </a:endParaRPr>
          </a:p>
        </p:txBody>
      </p:sp>
      <p:pic>
        <p:nvPicPr>
          <p:cNvPr id="148" name="Google Shape;148;p26"/>
          <p:cNvPicPr preferRelativeResize="0"/>
          <p:nvPr/>
        </p:nvPicPr>
        <p:blipFill>
          <a:blip r:embed="rId3">
            <a:alphaModFix/>
          </a:blip>
          <a:stretch>
            <a:fillRect/>
          </a:stretch>
        </p:blipFill>
        <p:spPr>
          <a:xfrm>
            <a:off x="3115200" y="3021000"/>
            <a:ext cx="2913600" cy="1638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7"/>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6"/>
              <a:buFont typeface="Arial"/>
              <a:buNone/>
            </a:pPr>
            <a:r>
              <a:rPr lang="en"/>
              <a:t>Tips/Strategies</a:t>
            </a:r>
            <a:endParaRPr/>
          </a:p>
        </p:txBody>
      </p:sp>
      <p:sp>
        <p:nvSpPr>
          <p:cNvPr id="154" name="Google Shape;154;p27"/>
          <p:cNvSpPr txBox="1"/>
          <p:nvPr>
            <p:ph idx="1" type="body"/>
          </p:nvPr>
        </p:nvSpPr>
        <p:spPr>
          <a:xfrm>
            <a:off x="311700" y="1171675"/>
            <a:ext cx="3999900" cy="33972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sz="1600"/>
              <a:t>The Power of Two</a:t>
            </a:r>
            <a:endParaRPr sz="1600"/>
          </a:p>
          <a:p>
            <a:pPr indent="-330200" lvl="0" marL="457200" rtl="0" algn="l">
              <a:spcBef>
                <a:spcPts val="0"/>
              </a:spcBef>
              <a:spcAft>
                <a:spcPts val="0"/>
              </a:spcAft>
              <a:buSzPts val="1600"/>
              <a:buChar char="●"/>
            </a:pPr>
            <a:r>
              <a:rPr lang="en" sz="1600"/>
              <a:t>Write down your goals </a:t>
            </a:r>
            <a:endParaRPr sz="1600"/>
          </a:p>
          <a:p>
            <a:pPr indent="-330200" lvl="0" marL="457200" rtl="0" algn="l">
              <a:spcBef>
                <a:spcPts val="0"/>
              </a:spcBef>
              <a:spcAft>
                <a:spcPts val="0"/>
              </a:spcAft>
              <a:buSzPts val="1600"/>
              <a:buChar char="●"/>
            </a:pPr>
            <a:r>
              <a:rPr lang="en" sz="1600"/>
              <a:t>Make a daily routine </a:t>
            </a:r>
            <a:endParaRPr sz="1600"/>
          </a:p>
          <a:p>
            <a:pPr indent="-330200" lvl="0" marL="457200" rtl="0" algn="l">
              <a:spcBef>
                <a:spcPts val="0"/>
              </a:spcBef>
              <a:spcAft>
                <a:spcPts val="0"/>
              </a:spcAft>
              <a:buSzPts val="1600"/>
              <a:buChar char="●"/>
            </a:pPr>
            <a:r>
              <a:rPr lang="en" sz="1600"/>
              <a:t>Track your progress </a:t>
            </a:r>
            <a:endParaRPr sz="1600"/>
          </a:p>
          <a:p>
            <a:pPr indent="-330200" lvl="0" marL="457200" rtl="0" algn="l">
              <a:spcBef>
                <a:spcPts val="0"/>
              </a:spcBef>
              <a:spcAft>
                <a:spcPts val="0"/>
              </a:spcAft>
              <a:buSzPts val="1600"/>
              <a:buChar char="●"/>
            </a:pPr>
            <a:r>
              <a:rPr lang="en" sz="1600"/>
              <a:t>Create a mantra</a:t>
            </a:r>
            <a:endParaRPr sz="1600"/>
          </a:p>
        </p:txBody>
      </p:sp>
      <p:sp>
        <p:nvSpPr>
          <p:cNvPr id="155" name="Google Shape;155;p27"/>
          <p:cNvSpPr txBox="1"/>
          <p:nvPr>
            <p:ph idx="2" type="body"/>
          </p:nvPr>
        </p:nvSpPr>
        <p:spPr>
          <a:xfrm>
            <a:off x="4832400" y="1171675"/>
            <a:ext cx="3999900" cy="33972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sz="1600"/>
              <a:t>Replace your behavior </a:t>
            </a:r>
            <a:endParaRPr sz="1600"/>
          </a:p>
          <a:p>
            <a:pPr indent="-330200" lvl="0" marL="457200" rtl="0" algn="l">
              <a:spcBef>
                <a:spcPts val="0"/>
              </a:spcBef>
              <a:spcAft>
                <a:spcPts val="0"/>
              </a:spcAft>
              <a:buSzPts val="1600"/>
              <a:buChar char="●"/>
            </a:pPr>
            <a:r>
              <a:rPr lang="en" sz="1600"/>
              <a:t>Find the root cause</a:t>
            </a:r>
            <a:endParaRPr sz="1600"/>
          </a:p>
          <a:p>
            <a:pPr indent="-330200" lvl="0" marL="457200" rtl="0" algn="l">
              <a:spcBef>
                <a:spcPts val="0"/>
              </a:spcBef>
              <a:spcAft>
                <a:spcPts val="0"/>
              </a:spcAft>
              <a:buSzPts val="1600"/>
              <a:buChar char="●"/>
            </a:pPr>
            <a:r>
              <a:rPr lang="en" sz="1600"/>
              <a:t>Do not act on autopilot </a:t>
            </a:r>
            <a:endParaRPr sz="1600"/>
          </a:p>
          <a:p>
            <a:pPr indent="-330200" lvl="0" marL="457200" rtl="0" algn="l">
              <a:spcBef>
                <a:spcPts val="0"/>
              </a:spcBef>
              <a:spcAft>
                <a:spcPts val="0"/>
              </a:spcAft>
              <a:buSzPts val="1600"/>
              <a:buChar char="●"/>
            </a:pPr>
            <a:r>
              <a:rPr lang="en" sz="1600"/>
              <a:t>Understand </a:t>
            </a:r>
            <a:r>
              <a:rPr lang="en" sz="1600"/>
              <a:t>negative</a:t>
            </a:r>
            <a:r>
              <a:rPr lang="en" sz="1600"/>
              <a:t> triggers</a:t>
            </a:r>
            <a:endParaRPr sz="1600"/>
          </a:p>
          <a:p>
            <a:pPr indent="-330200" lvl="0" marL="457200" rtl="0" algn="l">
              <a:spcBef>
                <a:spcPts val="0"/>
              </a:spcBef>
              <a:spcAft>
                <a:spcPts val="0"/>
              </a:spcAft>
              <a:buSzPts val="1600"/>
              <a:buChar char="●"/>
            </a:pPr>
            <a:r>
              <a:rPr lang="en" sz="1600"/>
              <a:t>Embrace the unknown </a:t>
            </a:r>
            <a:endParaRPr sz="1600"/>
          </a:p>
        </p:txBody>
      </p:sp>
      <p:pic>
        <p:nvPicPr>
          <p:cNvPr id="156" name="Google Shape;156;p27"/>
          <p:cNvPicPr preferRelativeResize="0"/>
          <p:nvPr/>
        </p:nvPicPr>
        <p:blipFill>
          <a:blip r:embed="rId3">
            <a:alphaModFix/>
          </a:blip>
          <a:stretch>
            <a:fillRect/>
          </a:stretch>
        </p:blipFill>
        <p:spPr>
          <a:xfrm>
            <a:off x="5529975" y="2809800"/>
            <a:ext cx="2604749" cy="1736075"/>
          </a:xfrm>
          <a:prstGeom prst="rect">
            <a:avLst/>
          </a:prstGeom>
          <a:noFill/>
          <a:ln>
            <a:noFill/>
          </a:ln>
        </p:spPr>
      </p:pic>
      <p:pic>
        <p:nvPicPr>
          <p:cNvPr id="157" name="Google Shape;157;p27"/>
          <p:cNvPicPr preferRelativeResize="0"/>
          <p:nvPr/>
        </p:nvPicPr>
        <p:blipFill>
          <a:blip r:embed="rId4">
            <a:alphaModFix/>
          </a:blip>
          <a:stretch>
            <a:fillRect/>
          </a:stretch>
        </p:blipFill>
        <p:spPr>
          <a:xfrm>
            <a:off x="1075025" y="2851769"/>
            <a:ext cx="2473250" cy="16521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ph idx="1" type="body"/>
          </p:nvPr>
        </p:nvSpPr>
        <p:spPr>
          <a:xfrm>
            <a:off x="311700" y="508950"/>
            <a:ext cx="4614600" cy="33972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5600">
                <a:solidFill>
                  <a:schemeClr val="lt2"/>
                </a:solidFill>
              </a:rPr>
              <a:t>What resources will you use to be successful? </a:t>
            </a:r>
            <a:endParaRPr sz="5600">
              <a:solidFill>
                <a:schemeClr val="lt2"/>
              </a:solidFill>
            </a:endParaRPr>
          </a:p>
        </p:txBody>
      </p:sp>
      <p:pic>
        <p:nvPicPr>
          <p:cNvPr id="163" name="Google Shape;163;p28"/>
          <p:cNvPicPr preferRelativeResize="0"/>
          <p:nvPr/>
        </p:nvPicPr>
        <p:blipFill>
          <a:blip r:embed="rId3">
            <a:alphaModFix/>
          </a:blip>
          <a:stretch>
            <a:fillRect/>
          </a:stretch>
        </p:blipFill>
        <p:spPr>
          <a:xfrm>
            <a:off x="5503750" y="683950"/>
            <a:ext cx="3143250" cy="3467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9"/>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David Goggins </a:t>
            </a:r>
            <a:endParaRPr/>
          </a:p>
        </p:txBody>
      </p:sp>
      <p:sp>
        <p:nvSpPr>
          <p:cNvPr id="169" name="Google Shape;169;p29"/>
          <p:cNvSpPr txBox="1"/>
          <p:nvPr>
            <p:ph idx="1" type="body"/>
          </p:nvPr>
        </p:nvSpPr>
        <p:spPr>
          <a:xfrm>
            <a:off x="311700" y="1171600"/>
            <a:ext cx="59559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Retired US Navy Seal </a:t>
            </a:r>
            <a:endParaRPr/>
          </a:p>
          <a:p>
            <a:pPr indent="-342900" lvl="0" marL="457200" rtl="0" algn="l">
              <a:spcBef>
                <a:spcPts val="0"/>
              </a:spcBef>
              <a:spcAft>
                <a:spcPts val="0"/>
              </a:spcAft>
              <a:buSzPts val="1800"/>
              <a:buChar char="●"/>
            </a:pPr>
            <a:r>
              <a:rPr lang="en"/>
              <a:t>Ultramarathon runner, ultra-distance cyclist, triathlete, public speaker, author of two </a:t>
            </a:r>
            <a:r>
              <a:rPr lang="en"/>
              <a:t>memoirs, and inductee into International Sports Hall of Fame </a:t>
            </a:r>
            <a:endParaRPr/>
          </a:p>
          <a:p>
            <a:pPr indent="-342900" lvl="0" marL="457200" rtl="0" algn="l">
              <a:spcBef>
                <a:spcPts val="0"/>
              </a:spcBef>
              <a:spcAft>
                <a:spcPts val="0"/>
              </a:spcAft>
              <a:buSzPts val="1800"/>
              <a:buChar char="●"/>
            </a:pPr>
            <a:r>
              <a:rPr lang="en"/>
              <a:t>VFW Americanism award 2018</a:t>
            </a:r>
            <a:endParaRPr/>
          </a:p>
          <a:p>
            <a:pPr indent="-317500" lvl="1" marL="914400" rtl="0" algn="l">
              <a:spcBef>
                <a:spcPts val="0"/>
              </a:spcBef>
              <a:spcAft>
                <a:spcPts val="0"/>
              </a:spcAft>
              <a:buSzPts val="1400"/>
              <a:buChar char="○"/>
            </a:pPr>
            <a:r>
              <a:rPr lang="en" u="sng">
                <a:solidFill>
                  <a:schemeClr val="hlink"/>
                </a:solidFill>
                <a:hlinkClick r:id="rId3"/>
              </a:rPr>
              <a:t>Video</a:t>
            </a:r>
            <a:endParaRPr/>
          </a:p>
        </p:txBody>
      </p:sp>
      <p:pic>
        <p:nvPicPr>
          <p:cNvPr id="170" name="Google Shape;170;p29"/>
          <p:cNvPicPr preferRelativeResize="0"/>
          <p:nvPr/>
        </p:nvPicPr>
        <p:blipFill>
          <a:blip r:embed="rId4">
            <a:alphaModFix/>
          </a:blip>
          <a:stretch>
            <a:fillRect/>
          </a:stretch>
        </p:blipFill>
        <p:spPr>
          <a:xfrm>
            <a:off x="6267622" y="592075"/>
            <a:ext cx="2564675" cy="3845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0"/>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Tony Robbins</a:t>
            </a:r>
            <a:endParaRPr/>
          </a:p>
        </p:txBody>
      </p:sp>
      <p:sp>
        <p:nvSpPr>
          <p:cNvPr id="176" name="Google Shape;176;p30"/>
          <p:cNvSpPr txBox="1"/>
          <p:nvPr>
            <p:ph idx="1" type="body"/>
          </p:nvPr>
        </p:nvSpPr>
        <p:spPr>
          <a:xfrm>
            <a:off x="311700" y="1171600"/>
            <a:ext cx="51861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Motivational speaker, author, and coach</a:t>
            </a:r>
            <a:endParaRPr/>
          </a:p>
          <a:p>
            <a:pPr indent="-342900" lvl="0" marL="457200" rtl="0" algn="l">
              <a:spcBef>
                <a:spcPts val="0"/>
              </a:spcBef>
              <a:spcAft>
                <a:spcPts val="0"/>
              </a:spcAft>
              <a:buSzPts val="1800"/>
              <a:buChar char="●"/>
            </a:pPr>
            <a:r>
              <a:rPr lang="en"/>
              <a:t>Known for </a:t>
            </a:r>
            <a:r>
              <a:rPr lang="en"/>
              <a:t>infomercials</a:t>
            </a:r>
            <a:r>
              <a:rPr lang="en"/>
              <a:t>, seminars, and self-help books </a:t>
            </a:r>
            <a:endParaRPr/>
          </a:p>
          <a:p>
            <a:pPr indent="-317500" lvl="1" marL="914400" rtl="0" algn="l">
              <a:spcBef>
                <a:spcPts val="0"/>
              </a:spcBef>
              <a:spcAft>
                <a:spcPts val="0"/>
              </a:spcAft>
              <a:buSzPts val="1400"/>
              <a:buChar char="○"/>
            </a:pPr>
            <a:r>
              <a:rPr lang="en" u="sng">
                <a:solidFill>
                  <a:schemeClr val="hlink"/>
                </a:solidFill>
                <a:hlinkClick r:id="rId3"/>
              </a:rPr>
              <a:t>Video </a:t>
            </a:r>
            <a:r>
              <a:rPr lang="en"/>
              <a:t> </a:t>
            </a:r>
            <a:endParaRPr/>
          </a:p>
        </p:txBody>
      </p:sp>
      <p:pic>
        <p:nvPicPr>
          <p:cNvPr id="177" name="Google Shape;177;p30"/>
          <p:cNvPicPr preferRelativeResize="0"/>
          <p:nvPr/>
        </p:nvPicPr>
        <p:blipFill>
          <a:blip r:embed="rId4">
            <a:alphaModFix/>
          </a:blip>
          <a:stretch>
            <a:fillRect/>
          </a:stretch>
        </p:blipFill>
        <p:spPr>
          <a:xfrm>
            <a:off x="5497855" y="1171594"/>
            <a:ext cx="3334445" cy="2224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1"/>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Overcoming Obstacles </a:t>
            </a:r>
            <a:endParaRPr/>
          </a:p>
        </p:txBody>
      </p:sp>
      <p:sp>
        <p:nvSpPr>
          <p:cNvPr id="183" name="Google Shape;183;p31"/>
          <p:cNvSpPr txBox="1"/>
          <p:nvPr>
            <p:ph idx="1" type="body"/>
          </p:nvPr>
        </p:nvSpPr>
        <p:spPr>
          <a:xfrm>
            <a:off x="311700" y="1171600"/>
            <a:ext cx="3430500" cy="3397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It’s not easy but can be done </a:t>
            </a:r>
            <a:endParaRPr/>
          </a:p>
          <a:p>
            <a:pPr indent="-342900" lvl="0" marL="457200" rtl="0" algn="l">
              <a:spcBef>
                <a:spcPts val="0"/>
              </a:spcBef>
              <a:spcAft>
                <a:spcPts val="0"/>
              </a:spcAft>
              <a:buSzPts val="1800"/>
              <a:buChar char="●"/>
            </a:pPr>
            <a:r>
              <a:rPr lang="en"/>
              <a:t>Common obstacles: </a:t>
            </a:r>
            <a:endParaRPr/>
          </a:p>
          <a:p>
            <a:pPr indent="-330200" lvl="1" marL="914400" rtl="0" algn="l">
              <a:spcBef>
                <a:spcPts val="0"/>
              </a:spcBef>
              <a:spcAft>
                <a:spcPts val="0"/>
              </a:spcAft>
              <a:buSzPts val="1600"/>
              <a:buChar char="○"/>
            </a:pPr>
            <a:r>
              <a:rPr lang="en" sz="1600"/>
              <a:t>Staying Motivated and consistent with tracking </a:t>
            </a:r>
            <a:endParaRPr sz="1600"/>
          </a:p>
          <a:p>
            <a:pPr indent="-330200" lvl="1" marL="914400" rtl="0" algn="l">
              <a:spcBef>
                <a:spcPts val="0"/>
              </a:spcBef>
              <a:spcAft>
                <a:spcPts val="0"/>
              </a:spcAft>
              <a:buSzPts val="1600"/>
              <a:buChar char="○"/>
            </a:pPr>
            <a:r>
              <a:rPr lang="en" sz="1600"/>
              <a:t>Dealing with </a:t>
            </a:r>
            <a:r>
              <a:rPr lang="en" sz="1600"/>
              <a:t>setbacks</a:t>
            </a:r>
            <a:r>
              <a:rPr lang="en" sz="1600"/>
              <a:t> and slip-ups </a:t>
            </a:r>
            <a:r>
              <a:rPr lang="en" sz="1600"/>
              <a:t> </a:t>
            </a:r>
            <a:endParaRPr sz="1600"/>
          </a:p>
          <a:p>
            <a:pPr indent="-330200" lvl="1" marL="914400" rtl="0" algn="l">
              <a:spcBef>
                <a:spcPts val="0"/>
              </a:spcBef>
              <a:spcAft>
                <a:spcPts val="0"/>
              </a:spcAft>
              <a:buSzPts val="1600"/>
              <a:buChar char="○"/>
            </a:pPr>
            <a:r>
              <a:rPr lang="en" sz="1600"/>
              <a:t>Adjusting and refining your tracking approach over time</a:t>
            </a:r>
            <a:endParaRPr sz="1600"/>
          </a:p>
        </p:txBody>
      </p:sp>
      <p:pic>
        <p:nvPicPr>
          <p:cNvPr id="184" name="Google Shape;184;p31"/>
          <p:cNvPicPr preferRelativeResize="0"/>
          <p:nvPr/>
        </p:nvPicPr>
        <p:blipFill>
          <a:blip r:embed="rId3">
            <a:alphaModFix/>
          </a:blip>
          <a:stretch>
            <a:fillRect/>
          </a:stretch>
        </p:blipFill>
        <p:spPr>
          <a:xfrm>
            <a:off x="4066625" y="2085429"/>
            <a:ext cx="4834575" cy="24833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2"/>
          <p:cNvSpPr txBox="1"/>
          <p:nvPr>
            <p:ph idx="1" type="body"/>
          </p:nvPr>
        </p:nvSpPr>
        <p:spPr>
          <a:xfrm>
            <a:off x="525900" y="802775"/>
            <a:ext cx="4046100" cy="3397200"/>
          </a:xfrm>
          <a:prstGeom prst="rect">
            <a:avLst/>
          </a:prstGeom>
        </p:spPr>
        <p:txBody>
          <a:bodyPr anchorCtr="0" anchor="t" bIns="91425" lIns="91425" spcFirstLastPara="1" rIns="91425" wrap="square" tIns="91425">
            <a:normAutofit fontScale="85000"/>
          </a:bodyPr>
          <a:lstStyle/>
          <a:p>
            <a:pPr indent="0" lvl="0" marL="0" rtl="0" algn="ctr">
              <a:spcBef>
                <a:spcPts val="0"/>
              </a:spcBef>
              <a:spcAft>
                <a:spcPts val="1200"/>
              </a:spcAft>
              <a:buNone/>
            </a:pPr>
            <a:r>
              <a:rPr lang="en" sz="7000">
                <a:solidFill>
                  <a:schemeClr val="lt2"/>
                </a:solidFill>
              </a:rPr>
              <a:t>What will use as your trigger?</a:t>
            </a:r>
            <a:endParaRPr sz="7000">
              <a:solidFill>
                <a:schemeClr val="lt2"/>
              </a:solidFill>
            </a:endParaRPr>
          </a:p>
        </p:txBody>
      </p:sp>
      <p:pic>
        <p:nvPicPr>
          <p:cNvPr id="190" name="Google Shape;190;p32"/>
          <p:cNvPicPr preferRelativeResize="0"/>
          <p:nvPr/>
        </p:nvPicPr>
        <p:blipFill>
          <a:blip r:embed="rId3">
            <a:alphaModFix/>
          </a:blip>
          <a:stretch>
            <a:fillRect/>
          </a:stretch>
        </p:blipFill>
        <p:spPr>
          <a:xfrm>
            <a:off x="5005826" y="1262613"/>
            <a:ext cx="3739126" cy="24775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3"/>
          <p:cNvSpPr txBox="1"/>
          <p:nvPr>
            <p:ph idx="1" type="body"/>
          </p:nvPr>
        </p:nvSpPr>
        <p:spPr>
          <a:xfrm>
            <a:off x="514200" y="713675"/>
            <a:ext cx="3309000" cy="33972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1200"/>
              </a:spcAft>
              <a:buNone/>
            </a:pPr>
            <a:r>
              <a:rPr lang="en" sz="7000">
                <a:solidFill>
                  <a:schemeClr val="lt2"/>
                </a:solidFill>
              </a:rPr>
              <a:t>What will be </a:t>
            </a:r>
            <a:r>
              <a:rPr lang="en" sz="7000">
                <a:solidFill>
                  <a:schemeClr val="lt2"/>
                </a:solidFill>
              </a:rPr>
              <a:t>your routine behavior?</a:t>
            </a:r>
            <a:endParaRPr sz="7000">
              <a:solidFill>
                <a:schemeClr val="lt2"/>
              </a:solidFill>
            </a:endParaRPr>
          </a:p>
        </p:txBody>
      </p:sp>
      <p:pic>
        <p:nvPicPr>
          <p:cNvPr id="196" name="Google Shape;196;p33"/>
          <p:cNvPicPr preferRelativeResize="0"/>
          <p:nvPr/>
        </p:nvPicPr>
        <p:blipFill>
          <a:blip r:embed="rId3">
            <a:alphaModFix/>
          </a:blip>
          <a:stretch>
            <a:fillRect/>
          </a:stretch>
        </p:blipFill>
        <p:spPr>
          <a:xfrm>
            <a:off x="4689875" y="1166463"/>
            <a:ext cx="3737426" cy="24916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4"/>
          <p:cNvSpPr txBox="1"/>
          <p:nvPr>
            <p:ph idx="1" type="body"/>
          </p:nvPr>
        </p:nvSpPr>
        <p:spPr>
          <a:xfrm>
            <a:off x="311700" y="948575"/>
            <a:ext cx="4175700" cy="3397200"/>
          </a:xfrm>
          <a:prstGeom prst="rect">
            <a:avLst/>
          </a:prstGeom>
        </p:spPr>
        <p:txBody>
          <a:bodyPr anchorCtr="0" anchor="t" bIns="91425" lIns="91425" spcFirstLastPara="1" rIns="91425" wrap="square" tIns="91425">
            <a:normAutofit fontScale="92500" lnSpcReduction="10000"/>
          </a:bodyPr>
          <a:lstStyle/>
          <a:p>
            <a:pPr indent="0" lvl="0" marL="0" rtl="0" algn="ctr">
              <a:spcBef>
                <a:spcPts val="0"/>
              </a:spcBef>
              <a:spcAft>
                <a:spcPts val="1200"/>
              </a:spcAft>
              <a:buNone/>
            </a:pPr>
            <a:r>
              <a:rPr lang="en" sz="7000">
                <a:solidFill>
                  <a:schemeClr val="lt2"/>
                </a:solidFill>
              </a:rPr>
              <a:t>How will you reward yourself?</a:t>
            </a:r>
            <a:endParaRPr sz="7000">
              <a:solidFill>
                <a:schemeClr val="lt2"/>
              </a:solidFill>
            </a:endParaRPr>
          </a:p>
        </p:txBody>
      </p:sp>
      <p:pic>
        <p:nvPicPr>
          <p:cNvPr id="202" name="Google Shape;202;p34"/>
          <p:cNvPicPr preferRelativeResize="0"/>
          <p:nvPr/>
        </p:nvPicPr>
        <p:blipFill rotWithShape="1">
          <a:blip r:embed="rId3">
            <a:alphaModFix/>
          </a:blip>
          <a:srcRect b="0" l="0" r="0" t="17170"/>
          <a:stretch/>
        </p:blipFill>
        <p:spPr>
          <a:xfrm>
            <a:off x="5012275" y="643250"/>
            <a:ext cx="3630949" cy="40078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5"/>
          <p:cNvSpPr txBox="1"/>
          <p:nvPr>
            <p:ph idx="1" type="body"/>
          </p:nvPr>
        </p:nvSpPr>
        <p:spPr>
          <a:xfrm>
            <a:off x="311700" y="418525"/>
            <a:ext cx="4969500" cy="33972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4900">
                <a:solidFill>
                  <a:schemeClr val="lt2"/>
                </a:solidFill>
              </a:rPr>
              <a:t>What will the consequences be for not </a:t>
            </a:r>
            <a:r>
              <a:rPr lang="en" sz="4900">
                <a:solidFill>
                  <a:schemeClr val="lt2"/>
                </a:solidFill>
              </a:rPr>
              <a:t>achieving</a:t>
            </a:r>
            <a:r>
              <a:rPr lang="en" sz="4900">
                <a:solidFill>
                  <a:schemeClr val="lt2"/>
                </a:solidFill>
              </a:rPr>
              <a:t> the results you want? </a:t>
            </a:r>
            <a:endParaRPr sz="4900">
              <a:solidFill>
                <a:schemeClr val="lt2"/>
              </a:solidFill>
            </a:endParaRPr>
          </a:p>
        </p:txBody>
      </p:sp>
      <p:pic>
        <p:nvPicPr>
          <p:cNvPr id="208" name="Google Shape;208;p35"/>
          <p:cNvPicPr preferRelativeResize="0"/>
          <p:nvPr/>
        </p:nvPicPr>
        <p:blipFill>
          <a:blip r:embed="rId3">
            <a:alphaModFix/>
          </a:blip>
          <a:stretch>
            <a:fillRect/>
          </a:stretch>
        </p:blipFill>
        <p:spPr>
          <a:xfrm>
            <a:off x="5474100" y="1340313"/>
            <a:ext cx="3558001" cy="24628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6"/>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Helping Someone Else Changes Habits</a:t>
            </a:r>
            <a:endParaRPr/>
          </a:p>
        </p:txBody>
      </p:sp>
      <p:sp>
        <p:nvSpPr>
          <p:cNvPr id="214" name="Google Shape;214;p36"/>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Our coaching sessions</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AutoNum type="arabicPeriod"/>
            </a:pPr>
            <a:r>
              <a:rPr lang="en"/>
              <a:t>Lead by example </a:t>
            </a:r>
            <a:endParaRPr/>
          </a:p>
          <a:p>
            <a:pPr indent="-342900" lvl="0" marL="457200" rtl="0" algn="l">
              <a:spcBef>
                <a:spcPts val="0"/>
              </a:spcBef>
              <a:spcAft>
                <a:spcPts val="0"/>
              </a:spcAft>
              <a:buSzPts val="1800"/>
              <a:buAutoNum type="arabicPeriod"/>
            </a:pPr>
            <a:r>
              <a:rPr lang="en"/>
              <a:t>Suggest goals </a:t>
            </a:r>
            <a:endParaRPr/>
          </a:p>
          <a:p>
            <a:pPr indent="-342900" lvl="0" marL="457200" rtl="0" algn="l">
              <a:spcBef>
                <a:spcPts val="0"/>
              </a:spcBef>
              <a:spcAft>
                <a:spcPts val="0"/>
              </a:spcAft>
              <a:buSzPts val="1800"/>
              <a:buAutoNum type="arabicPeriod"/>
            </a:pPr>
            <a:r>
              <a:rPr lang="en"/>
              <a:t>Give the right feedback</a:t>
            </a:r>
            <a:endParaRPr/>
          </a:p>
          <a:p>
            <a:pPr indent="-342900" lvl="0" marL="457200" rtl="0" algn="l">
              <a:spcBef>
                <a:spcPts val="0"/>
              </a:spcBef>
              <a:spcAft>
                <a:spcPts val="0"/>
              </a:spcAft>
              <a:buSzPts val="1800"/>
              <a:buAutoNum type="arabicPeriod"/>
            </a:pPr>
            <a:r>
              <a:rPr lang="en"/>
              <a:t>Support good habits </a:t>
            </a:r>
            <a:endParaRPr/>
          </a:p>
          <a:p>
            <a:pPr indent="-342900" lvl="0" marL="457200" rtl="0" algn="l">
              <a:spcBef>
                <a:spcPts val="0"/>
              </a:spcBef>
              <a:spcAft>
                <a:spcPts val="0"/>
              </a:spcAft>
              <a:buSzPts val="1800"/>
              <a:buAutoNum type="arabicPeriod"/>
            </a:pPr>
            <a:r>
              <a:rPr lang="en"/>
              <a:t>Develop support networks  </a:t>
            </a:r>
            <a:endParaRPr/>
          </a:p>
        </p:txBody>
      </p:sp>
      <p:pic>
        <p:nvPicPr>
          <p:cNvPr id="215" name="Google Shape;215;p36"/>
          <p:cNvPicPr preferRelativeResize="0"/>
          <p:nvPr/>
        </p:nvPicPr>
        <p:blipFill>
          <a:blip r:embed="rId3">
            <a:alphaModFix/>
          </a:blip>
          <a:stretch>
            <a:fillRect/>
          </a:stretch>
        </p:blipFill>
        <p:spPr>
          <a:xfrm>
            <a:off x="5859544" y="1171600"/>
            <a:ext cx="2972750" cy="19813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7"/>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Motivational Takeaway</a:t>
            </a:r>
            <a:endParaRPr/>
          </a:p>
        </p:txBody>
      </p:sp>
      <p:pic>
        <p:nvPicPr>
          <p:cNvPr descr="It doesn’t matter if you can’t see the top from where you are. Just know that if you keep climbing… If you keep learning HOW you can get to that next level… you will soon be exactly where you need to be.&#10;If no one invests in you. INVEST IN YOURSELF. If no one believes in you: BELIEVE IN YOURSELF.&#10; &#10;❤  Like &amp; Share! 🤗 Support Lively Motivation by subscribing here: https://bit.ly/subLMotivation&#10; &#10;Transcript:&#10;Keep showing up.&#10;If no one invests in you. INVEST IN YOURSELF. If no one believes in you: BELIEVE IN YOURSELF.&#10;Even if you don’t see the results right away Keep showing up until you do see the results. Even if you don’t say the results for a very, very long time… KEEP SHOWING UP!&#10;What if the results don’t come? They’re not going to come if you quit. KEEP SHOWING UP!&#10;I’m tired… KEEP SHOWING UP!&#10;I don’t feel like it… KEEP SHOWING UP!&#10;I can’t see any results… KEEP SHOWING UP!&#10;“I don’t know where to start”… JUST START! DO SOMETHING! Take that first step. Every step you take adds up and sooner or later, you’ll lack back and see you’re at the top of that staircase.&#10;It doesn’t matter if you can’t see the top from where you are. Just know that if you keep climbing… If you keep learning HOW you can get to that next level… you will soon be exactly where you need to be.&#10;If you quit… If you never start climbing… If you never take that first step… You’ll never get there… and you’ll forever live in regret.&#10;People don’t make it because they quit. FULL STOP. They say they tried “everything”… Sure they tried everything… They tried everything but STICKING IT OUT! They tried everything but COURAGE to keep going. They tried everything but SHOWING HEART when things got hard.&#10;They DID TRY QUITTING… Winners DO NOT QUIT! They show up. Rain hail or shine. They show upwhen it works, when it’s hard. They show up every single damn time! And that…that right there is the difference. Keep showing up.&#10;RAIN HAIL OR SHINE: SUCCESS IS MINE! Hard or easy, slow or long: SUCCESS IS MINE!&#10;Feel like it, don’t feel like it: SUCCESS IS MINE Failure, setbacks, naysayers… SUCCESS IS MINE!&#10;&#10;&#10;************************************* &#10;Music &amp; Speech by Fearless Motivation Download or Stream it on iTunes, Spotify or Google Play. http://www.FearlessMotivation.com More Fearless Motivation you can listen to every day: AppleMusic: https://goo.gl/T5gm5W GooglePlay: https://goo.gl/NciJJS Spotify: https://goo.gl/tlEU5T AmazonMP3: https://amzn.to/2GBGIOC &#10;************************************* &#10; &#10;Our purpose, when making motivational videos, is NOT to steal other people's videos, but to make quality educational motivational video versions and share these with our viewers. Lively Motivation does not own the rights to the video clips. They have, in accordance with fair use,  been repurposed with the intent of educating and inspiring others." id="221" name="Google Shape;221;p37" title="INVEST in YOURSELF - KEEP Showing UP! [Motivational Speech 2020]">
            <a:hlinkClick r:id="rId3"/>
          </p:cNvPr>
          <p:cNvPicPr preferRelativeResize="0"/>
          <p:nvPr/>
        </p:nvPicPr>
        <p:blipFill>
          <a:blip r:embed="rId4">
            <a:alphaModFix/>
          </a:blip>
          <a:stretch>
            <a:fillRect/>
          </a:stretch>
        </p:blipFill>
        <p:spPr>
          <a:xfrm>
            <a:off x="2171175" y="1519738"/>
            <a:ext cx="4801650" cy="2700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8"/>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habits are professional </a:t>
            </a:r>
            <a:endParaRPr/>
          </a:p>
        </p:txBody>
      </p:sp>
      <p:sp>
        <p:nvSpPr>
          <p:cNvPr id="227" name="Google Shape;227;p38"/>
          <p:cNvSpPr txBox="1"/>
          <p:nvPr>
            <p:ph idx="1" type="body"/>
          </p:nvPr>
        </p:nvSpPr>
        <p:spPr>
          <a:xfrm>
            <a:off x="311700" y="1171600"/>
            <a:ext cx="8520600" cy="33972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b="1" lang="en"/>
              <a:t>What habits are essential to the workplace?</a:t>
            </a:r>
            <a:endParaRPr b="1"/>
          </a:p>
          <a:p>
            <a:pPr indent="0" lvl="0" marL="0" rtl="0" algn="l">
              <a:spcBef>
                <a:spcPts val="1200"/>
              </a:spcBef>
              <a:spcAft>
                <a:spcPts val="0"/>
              </a:spcAft>
              <a:buNone/>
            </a:pPr>
            <a:r>
              <a:t/>
            </a:r>
            <a:endParaRPr/>
          </a:p>
          <a:p>
            <a:pPr indent="0" lvl="0" marL="0" rtl="0" algn="l">
              <a:spcBef>
                <a:spcPts val="1200"/>
              </a:spcBef>
              <a:spcAft>
                <a:spcPts val="0"/>
              </a:spcAft>
              <a:buNone/>
            </a:pPr>
            <a:r>
              <a:rPr b="1" lang="en" sz="1917"/>
              <a:t>What habits are associated with being professional in the workplace </a:t>
            </a:r>
            <a:endParaRPr b="1" sz="1917"/>
          </a:p>
          <a:p>
            <a:pPr indent="-325755" lvl="0" marL="457200" rtl="0" algn="l">
              <a:spcBef>
                <a:spcPts val="1200"/>
              </a:spcBef>
              <a:spcAft>
                <a:spcPts val="0"/>
              </a:spcAft>
              <a:buSzPct val="100000"/>
              <a:buChar char="●"/>
            </a:pPr>
            <a:r>
              <a:rPr lang="en"/>
              <a:t>Being on time </a:t>
            </a:r>
            <a:endParaRPr/>
          </a:p>
          <a:p>
            <a:pPr indent="-325755" lvl="0" marL="457200" rtl="0" algn="l">
              <a:spcBef>
                <a:spcPts val="0"/>
              </a:spcBef>
              <a:spcAft>
                <a:spcPts val="0"/>
              </a:spcAft>
              <a:buSzPct val="100000"/>
              <a:buChar char="●"/>
            </a:pPr>
            <a:r>
              <a:rPr lang="en"/>
              <a:t>Having a voice- and knowing when to use it </a:t>
            </a:r>
            <a:endParaRPr/>
          </a:p>
          <a:p>
            <a:pPr indent="-325755" lvl="0" marL="457200" rtl="0" algn="l">
              <a:spcBef>
                <a:spcPts val="0"/>
              </a:spcBef>
              <a:spcAft>
                <a:spcPts val="0"/>
              </a:spcAft>
              <a:buSzPct val="100000"/>
              <a:buChar char="●"/>
            </a:pPr>
            <a:r>
              <a:rPr lang="en"/>
              <a:t>Asking for help</a:t>
            </a:r>
            <a:endParaRPr/>
          </a:p>
          <a:p>
            <a:pPr indent="-325755" lvl="0" marL="457200" rtl="0" algn="l">
              <a:spcBef>
                <a:spcPts val="0"/>
              </a:spcBef>
              <a:spcAft>
                <a:spcPts val="0"/>
              </a:spcAft>
              <a:buSzPct val="100000"/>
              <a:buChar char="●"/>
            </a:pPr>
            <a:r>
              <a:rPr lang="en"/>
              <a:t>Being adaptable </a:t>
            </a:r>
            <a:endParaRPr/>
          </a:p>
          <a:p>
            <a:pPr indent="-325755" lvl="0" marL="457200" rtl="0" algn="l">
              <a:spcBef>
                <a:spcPts val="0"/>
              </a:spcBef>
              <a:spcAft>
                <a:spcPts val="0"/>
              </a:spcAft>
              <a:buSzPct val="100000"/>
              <a:buChar char="●"/>
            </a:pPr>
            <a:r>
              <a:rPr lang="en"/>
              <a:t>Maintaining a professional </a:t>
            </a:r>
            <a:r>
              <a:rPr lang="en"/>
              <a:t>attitude</a:t>
            </a:r>
            <a:r>
              <a:rPr lang="en"/>
              <a:t> </a:t>
            </a:r>
            <a:endParaRPr/>
          </a:p>
          <a:p>
            <a:pPr indent="-325755" lvl="0" marL="457200" rtl="0" algn="l">
              <a:spcBef>
                <a:spcPts val="0"/>
              </a:spcBef>
              <a:spcAft>
                <a:spcPts val="0"/>
              </a:spcAft>
              <a:buSzPct val="100000"/>
              <a:buChar char="●"/>
            </a:pPr>
            <a:r>
              <a:rPr lang="en"/>
              <a:t>Being helpful </a:t>
            </a:r>
            <a:endParaRPr/>
          </a:p>
          <a:p>
            <a:pPr indent="-325755" lvl="0" marL="457200" rtl="0" algn="l">
              <a:spcBef>
                <a:spcPts val="0"/>
              </a:spcBef>
              <a:spcAft>
                <a:spcPts val="0"/>
              </a:spcAft>
              <a:buSzPct val="100000"/>
              <a:buChar char="●"/>
            </a:pPr>
            <a:r>
              <a:rPr lang="en"/>
              <a:t>Being a positive presence  </a:t>
            </a:r>
            <a:endParaRPr/>
          </a:p>
          <a:p>
            <a:pPr indent="0" lvl="0" marL="0" rtl="0" algn="l">
              <a:spcBef>
                <a:spcPts val="1200"/>
              </a:spcBef>
              <a:spcAft>
                <a:spcPts val="1200"/>
              </a:spcAft>
              <a:buNone/>
            </a:pPr>
            <a:r>
              <a:t/>
            </a:r>
            <a:endParaRPr/>
          </a:p>
        </p:txBody>
      </p:sp>
      <p:pic>
        <p:nvPicPr>
          <p:cNvPr id="228" name="Google Shape;228;p38"/>
          <p:cNvPicPr preferRelativeResize="0"/>
          <p:nvPr/>
        </p:nvPicPr>
        <p:blipFill>
          <a:blip r:embed="rId3">
            <a:alphaModFix/>
          </a:blip>
          <a:stretch>
            <a:fillRect/>
          </a:stretch>
        </p:blipFill>
        <p:spPr>
          <a:xfrm>
            <a:off x="5994025" y="2923475"/>
            <a:ext cx="2517425" cy="19489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9"/>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Sources</a:t>
            </a:r>
            <a:endParaRPr/>
          </a:p>
        </p:txBody>
      </p:sp>
      <p:sp>
        <p:nvSpPr>
          <p:cNvPr id="234" name="Google Shape;234;p39"/>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04800" lvl="0" marL="457200" rtl="0" algn="l">
              <a:spcBef>
                <a:spcPts val="0"/>
              </a:spcBef>
              <a:spcAft>
                <a:spcPts val="0"/>
              </a:spcAft>
              <a:buSzPts val="1200"/>
              <a:buFont typeface="Times"/>
              <a:buAutoNum type="arabicPeriod"/>
            </a:pPr>
            <a:r>
              <a:rPr lang="en" sz="1200" u="sng">
                <a:latin typeface="Times"/>
                <a:ea typeface="Times"/>
                <a:cs typeface="Times"/>
                <a:sym typeface="Times"/>
                <a:hlinkClick r:id="rId3"/>
              </a:rPr>
              <a:t>https://theconversation.com/heres-what-happens-in-your-brain-when-youre-trying-to-make-or-break-a-habit-201189#:~:text=This%20reorganising%20and%20strengthening%20of,same%20network%20of%20brain%20cells</a:t>
            </a:r>
            <a:r>
              <a:rPr lang="en" sz="1200">
                <a:latin typeface="Times"/>
                <a:ea typeface="Times"/>
                <a:cs typeface="Times"/>
                <a:sym typeface="Times"/>
              </a:rPr>
              <a:t>. </a:t>
            </a:r>
            <a:endParaRPr sz="1200">
              <a:latin typeface="Times"/>
              <a:ea typeface="Times"/>
              <a:cs typeface="Times"/>
              <a:sym typeface="Times"/>
            </a:endParaRPr>
          </a:p>
          <a:p>
            <a:pPr indent="-304800" lvl="0" marL="457200" rtl="0" algn="l">
              <a:lnSpc>
                <a:spcPct val="100000"/>
              </a:lnSpc>
              <a:spcBef>
                <a:spcPts val="0"/>
              </a:spcBef>
              <a:spcAft>
                <a:spcPts val="0"/>
              </a:spcAft>
              <a:buSzPts val="1200"/>
              <a:buFont typeface="Times"/>
              <a:buAutoNum type="arabicPeriod"/>
            </a:pPr>
            <a:r>
              <a:rPr lang="en" sz="1200" u="sng">
                <a:latin typeface="Times"/>
                <a:ea typeface="Times"/>
                <a:cs typeface="Times"/>
                <a:sym typeface="Times"/>
                <a:hlinkClick r:id="rId4"/>
              </a:rPr>
              <a:t>https://theconversation.com/heres-what-happens-in-your-brain-when-youre-trying-to-make-or-break-a-habit-201189#:~:text=This%20reorganising%20and%20strengthening%20of,same%20network%20of%20brain%20cells</a:t>
            </a:r>
            <a:r>
              <a:rPr lang="en" sz="1200">
                <a:latin typeface="Times"/>
                <a:ea typeface="Times"/>
                <a:cs typeface="Times"/>
                <a:sym typeface="Times"/>
              </a:rPr>
              <a:t>. </a:t>
            </a:r>
            <a:endParaRPr sz="1200">
              <a:latin typeface="Times"/>
              <a:ea typeface="Times"/>
              <a:cs typeface="Times"/>
              <a:sym typeface="Times"/>
            </a:endParaRPr>
          </a:p>
          <a:p>
            <a:pPr indent="-304800" lvl="0" marL="457200" rtl="0" algn="l">
              <a:spcBef>
                <a:spcPts val="0"/>
              </a:spcBef>
              <a:spcAft>
                <a:spcPts val="0"/>
              </a:spcAft>
              <a:buSzPts val="1200"/>
              <a:buFont typeface="Times"/>
              <a:buAutoNum type="arabicPeriod"/>
            </a:pPr>
            <a:r>
              <a:rPr lang="en" sz="1200" u="sng">
                <a:latin typeface="Times"/>
                <a:ea typeface="Times"/>
                <a:cs typeface="Times"/>
                <a:sym typeface="Times"/>
                <a:hlinkClick r:id="rId5"/>
              </a:rPr>
              <a:t>https://www.peakperformershuddle.com/blog/when-it-comes-to-building-habits-less-is-more-here-s-why</a:t>
            </a:r>
            <a:r>
              <a:rPr lang="en" sz="1200">
                <a:latin typeface="Times"/>
                <a:ea typeface="Times"/>
                <a:cs typeface="Times"/>
                <a:sym typeface="Times"/>
              </a:rPr>
              <a:t> </a:t>
            </a:r>
            <a:endParaRPr sz="1200">
              <a:latin typeface="Times"/>
              <a:ea typeface="Times"/>
              <a:cs typeface="Times"/>
              <a:sym typeface="Times"/>
            </a:endParaRPr>
          </a:p>
          <a:p>
            <a:pPr indent="-304800" lvl="0" marL="457200" rtl="0" algn="l">
              <a:spcBef>
                <a:spcPts val="0"/>
              </a:spcBef>
              <a:spcAft>
                <a:spcPts val="0"/>
              </a:spcAft>
              <a:buSzPts val="1200"/>
              <a:buFont typeface="Times"/>
              <a:buAutoNum type="arabicPeriod"/>
            </a:pPr>
            <a:r>
              <a:rPr lang="en" sz="1200" u="sng">
                <a:latin typeface="Times"/>
                <a:ea typeface="Times"/>
                <a:cs typeface="Times"/>
                <a:sym typeface="Times"/>
                <a:hlinkClick r:id="rId6"/>
              </a:rPr>
              <a:t>https://knowablemagazine.org/content/article/mind/2021/the-science-habits</a:t>
            </a:r>
            <a:endParaRPr sz="1200">
              <a:latin typeface="Times"/>
              <a:ea typeface="Times"/>
              <a:cs typeface="Times"/>
              <a:sym typeface="Times"/>
            </a:endParaRPr>
          </a:p>
          <a:p>
            <a:pPr indent="-304800" lvl="0" marL="457200" rtl="0" algn="l">
              <a:spcBef>
                <a:spcPts val="0"/>
              </a:spcBef>
              <a:spcAft>
                <a:spcPts val="0"/>
              </a:spcAft>
              <a:buSzPts val="1200"/>
              <a:buFont typeface="Times"/>
              <a:buAutoNum type="arabicPeriod"/>
            </a:pPr>
            <a:r>
              <a:rPr lang="en" sz="1200" u="sng">
                <a:latin typeface="Times"/>
                <a:ea typeface="Times"/>
                <a:cs typeface="Times"/>
                <a:sym typeface="Times"/>
                <a:hlinkClick r:id="rId7"/>
              </a:rPr>
              <a:t>https://www.masterclass.com/articles/how-to-build-a-habit</a:t>
            </a:r>
            <a:r>
              <a:rPr lang="en" sz="1200">
                <a:latin typeface="Times"/>
                <a:ea typeface="Times"/>
                <a:cs typeface="Times"/>
                <a:sym typeface="Times"/>
              </a:rPr>
              <a:t> </a:t>
            </a:r>
            <a:endParaRPr sz="1200">
              <a:latin typeface="Times"/>
              <a:ea typeface="Times"/>
              <a:cs typeface="Times"/>
              <a:sym typeface="Times"/>
            </a:endParaRPr>
          </a:p>
          <a:p>
            <a:pPr indent="-304800" lvl="0" marL="457200" rtl="0" algn="l">
              <a:spcBef>
                <a:spcPts val="0"/>
              </a:spcBef>
              <a:spcAft>
                <a:spcPts val="0"/>
              </a:spcAft>
              <a:buSzPts val="1200"/>
              <a:buFont typeface="Times"/>
              <a:buAutoNum type="arabicPeriod"/>
            </a:pPr>
            <a:r>
              <a:rPr lang="en" sz="1200" u="sng">
                <a:latin typeface="Times"/>
                <a:ea typeface="Times"/>
                <a:cs typeface="Times"/>
                <a:sym typeface="Times"/>
                <a:hlinkClick r:id="rId8"/>
              </a:rPr>
              <a:t>https://inlpcenter.org/overcoming-obstacles/</a:t>
            </a:r>
            <a:r>
              <a:rPr lang="en" sz="1200">
                <a:latin typeface="Times"/>
                <a:ea typeface="Times"/>
                <a:cs typeface="Times"/>
                <a:sym typeface="Times"/>
              </a:rPr>
              <a:t>  </a:t>
            </a:r>
            <a:endParaRPr sz="1200">
              <a:latin typeface="Times"/>
              <a:ea typeface="Times"/>
              <a:cs typeface="Times"/>
              <a:sym typeface="Times"/>
            </a:endParaRPr>
          </a:p>
          <a:p>
            <a:pPr indent="-304800" lvl="0" marL="457200" rtl="0" algn="l">
              <a:lnSpc>
                <a:spcPct val="100000"/>
              </a:lnSpc>
              <a:spcBef>
                <a:spcPts val="0"/>
              </a:spcBef>
              <a:spcAft>
                <a:spcPts val="0"/>
              </a:spcAft>
              <a:buSzPts val="1200"/>
              <a:buFont typeface="Times"/>
              <a:buAutoNum type="arabicPeriod"/>
            </a:pPr>
            <a:r>
              <a:rPr lang="en" sz="1200" u="sng">
                <a:latin typeface="Times"/>
                <a:ea typeface="Times"/>
                <a:cs typeface="Times"/>
                <a:sym typeface="Times"/>
                <a:hlinkClick r:id="rId9"/>
              </a:rPr>
              <a:t>https://greatergood.berkeley.edu/article/item/six_ways_to_help_people_change</a:t>
            </a:r>
            <a:r>
              <a:rPr lang="en" sz="1200">
                <a:latin typeface="Times"/>
                <a:ea typeface="Times"/>
                <a:cs typeface="Times"/>
                <a:sym typeface="Times"/>
              </a:rPr>
              <a:t> </a:t>
            </a:r>
            <a:endParaRPr sz="1200">
              <a:latin typeface="Times"/>
              <a:ea typeface="Times"/>
              <a:cs typeface="Times"/>
              <a:sym typeface="Times"/>
            </a:endParaRPr>
          </a:p>
          <a:p>
            <a:pPr indent="-304800" lvl="0" marL="457200" rtl="0" algn="l">
              <a:lnSpc>
                <a:spcPct val="100000"/>
              </a:lnSpc>
              <a:spcBef>
                <a:spcPts val="0"/>
              </a:spcBef>
              <a:spcAft>
                <a:spcPts val="0"/>
              </a:spcAft>
              <a:buSzPts val="1200"/>
              <a:buFont typeface="Times"/>
              <a:buAutoNum type="arabicPeriod"/>
            </a:pPr>
            <a:r>
              <a:rPr lang="en" sz="1200" u="sng">
                <a:latin typeface="Times"/>
                <a:ea typeface="Times"/>
                <a:cs typeface="Times"/>
                <a:sym typeface="Times"/>
                <a:hlinkClick r:id="rId10"/>
              </a:rPr>
              <a:t>https://hive.com/blog/good-professional-habits/</a:t>
            </a:r>
            <a:r>
              <a:rPr lang="en" sz="1200">
                <a:latin typeface="Times"/>
                <a:ea typeface="Times"/>
                <a:cs typeface="Times"/>
                <a:sym typeface="Times"/>
              </a:rPr>
              <a:t> </a:t>
            </a:r>
            <a:endParaRPr sz="1200">
              <a:latin typeface="Times"/>
              <a:ea typeface="Times"/>
              <a:cs typeface="Times"/>
              <a:sym typeface="Times"/>
            </a:endParaRPr>
          </a:p>
          <a:p>
            <a:pPr indent="-304800" lvl="0" marL="457200" marR="0" rtl="0" algn="l">
              <a:spcBef>
                <a:spcPts val="0"/>
              </a:spcBef>
              <a:spcAft>
                <a:spcPts val="0"/>
              </a:spcAft>
              <a:buSzPts val="1200"/>
              <a:buFont typeface="Times"/>
              <a:buAutoNum type="arabicPeriod"/>
            </a:pPr>
            <a:r>
              <a:rPr lang="en" sz="1200">
                <a:latin typeface="Times"/>
                <a:ea typeface="Times"/>
                <a:cs typeface="Times"/>
                <a:sym typeface="Times"/>
              </a:rPr>
              <a:t>Build Peak Habits: </a:t>
            </a:r>
            <a:r>
              <a:rPr i="1" lang="en" sz="1200">
                <a:latin typeface="Times"/>
                <a:ea typeface="Times"/>
                <a:cs typeface="Times"/>
                <a:sym typeface="Times"/>
              </a:rPr>
              <a:t>Chapter 2 from Peak Performance: Success in College and Beyond</a:t>
            </a:r>
            <a:r>
              <a:rPr lang="en" sz="1200">
                <a:latin typeface="Times"/>
                <a:ea typeface="Times"/>
                <a:cs typeface="Times"/>
                <a:sym typeface="Times"/>
              </a:rPr>
              <a:t>, 12th Edition by Ferrett, 2024</a:t>
            </a:r>
            <a:endParaRPr sz="1200">
              <a:latin typeface="Times"/>
              <a:ea typeface="Times"/>
              <a:cs typeface="Times"/>
              <a:sym typeface="Times"/>
            </a:endParaRPr>
          </a:p>
          <a:p>
            <a:pPr indent="-304800" lvl="0" marL="457200" rtl="0" algn="l">
              <a:lnSpc>
                <a:spcPct val="100000"/>
              </a:lnSpc>
              <a:spcBef>
                <a:spcPts val="0"/>
              </a:spcBef>
              <a:spcAft>
                <a:spcPts val="0"/>
              </a:spcAft>
              <a:buSzPts val="1200"/>
              <a:buFont typeface="Times"/>
              <a:buAutoNum type="arabicPeriod"/>
            </a:pPr>
            <a:r>
              <a:rPr lang="en" sz="1200">
                <a:latin typeface="Times"/>
                <a:ea typeface="Times"/>
                <a:cs typeface="Times"/>
                <a:sym typeface="Times"/>
              </a:rPr>
              <a:t>Books, Eureka. </a:t>
            </a:r>
            <a:r>
              <a:rPr i="1" lang="en" sz="1200">
                <a:latin typeface="Times"/>
                <a:ea typeface="Times"/>
                <a:cs typeface="Times"/>
                <a:sym typeface="Times"/>
              </a:rPr>
              <a:t>The Compound Effect</a:t>
            </a:r>
            <a:r>
              <a:rPr lang="en" sz="1200">
                <a:latin typeface="Times"/>
                <a:ea typeface="Times"/>
                <a:cs typeface="Times"/>
                <a:sym typeface="Times"/>
              </a:rPr>
              <a:t>. IDreamBooks Inc, 2015. </a:t>
            </a:r>
            <a:endParaRPr sz="1200">
              <a:latin typeface="Times"/>
              <a:ea typeface="Times"/>
              <a:cs typeface="Times"/>
              <a:sym typeface="Time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